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1980" r:id="rId2"/>
    <p:sldId id="2014" r:id="rId3"/>
    <p:sldId id="1637" r:id="rId4"/>
    <p:sldId id="1994" r:id="rId5"/>
    <p:sldId id="1992" r:id="rId6"/>
    <p:sldId id="1995" r:id="rId7"/>
    <p:sldId id="2019" r:id="rId8"/>
    <p:sldId id="2000" r:id="rId9"/>
    <p:sldId id="2022" r:id="rId10"/>
    <p:sldId id="2021" r:id="rId11"/>
    <p:sldId id="2029" r:id="rId12"/>
    <p:sldId id="2027" r:id="rId13"/>
    <p:sldId id="2028" r:id="rId14"/>
    <p:sldId id="2023" r:id="rId15"/>
    <p:sldId id="2016" r:id="rId16"/>
    <p:sldId id="2032" r:id="rId17"/>
    <p:sldId id="2018" r:id="rId18"/>
    <p:sldId id="2033" r:id="rId19"/>
    <p:sldId id="2034" r:id="rId20"/>
    <p:sldId id="2035" r:id="rId21"/>
    <p:sldId id="352" r:id="rId22"/>
  </p:sldIdLst>
  <p:sldSz cx="12192000" cy="6858000"/>
  <p:notesSz cx="6858000" cy="9144000"/>
  <p:embeddedFontLst>
    <p:embeddedFont>
      <p:font typeface="Open Sans" panose="020B060603050402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61" roundtripDataSignature="AMtx7miXjsOS2qvor37qXVrHOrRiEO2w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BAB1"/>
    <a:srgbClr val="434343"/>
    <a:srgbClr val="F0FBFB"/>
    <a:srgbClr val="CC4638"/>
    <a:srgbClr val="0B9F5B"/>
    <a:srgbClr val="D46458"/>
    <a:srgbClr val="35BF45"/>
    <a:srgbClr val="6ADBD9"/>
    <a:srgbClr val="FFFFFF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8C85903-D2FC-413A-BA98-DB0BA61B75EE}">
  <a:tblStyle styleId="{88C85903-D2FC-413A-BA98-DB0BA61B75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84" autoAdjust="0"/>
    <p:restoredTop sz="93323" autoAdjust="0"/>
  </p:normalViewPr>
  <p:slideViewPr>
    <p:cSldViewPr snapToGrid="0">
      <p:cViewPr varScale="1">
        <p:scale>
          <a:sx n="73" d="100"/>
          <a:sy n="73" d="100"/>
        </p:scale>
        <p:origin x="1120" y="6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163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16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6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65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16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314524681565825E-2"/>
          <c:y val="3.9664670277845759E-2"/>
          <c:w val="0.95937095063686839"/>
          <c:h val="0.4895361363033662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Train</c:v>
                </c:pt>
              </c:strCache>
            </c:strRef>
          </c:tx>
          <c:spPr>
            <a:solidFill>
              <a:srgbClr val="02BAB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Planilha1!$A$2:$A$7</c:f>
              <c:strCache>
                <c:ptCount val="6"/>
                <c:pt idx="0">
                  <c:v>mountain </c:v>
                </c:pt>
                <c:pt idx="1">
                  <c:v>street</c:v>
                </c:pt>
                <c:pt idx="2">
                  <c:v>glacier </c:v>
                </c:pt>
                <c:pt idx="3">
                  <c:v>sea</c:v>
                </c:pt>
                <c:pt idx="4">
                  <c:v>forest</c:v>
                </c:pt>
                <c:pt idx="5">
                  <c:v>buildings</c:v>
                </c:pt>
              </c:strCache>
            </c:strRef>
          </c:cat>
          <c:val>
            <c:numRef>
              <c:f>Planilha1!$B$2:$B$7</c:f>
              <c:numCache>
                <c:formatCode>_-* #,##0_-;\-* #,##0_-;_-* "-"??_-;_-@_-</c:formatCode>
                <c:ptCount val="6"/>
                <c:pt idx="0">
                  <c:v>2512</c:v>
                </c:pt>
                <c:pt idx="1">
                  <c:v>2382</c:v>
                </c:pt>
                <c:pt idx="2">
                  <c:v>2317</c:v>
                </c:pt>
                <c:pt idx="3">
                  <c:v>2268</c:v>
                </c:pt>
                <c:pt idx="4">
                  <c:v>2271</c:v>
                </c:pt>
                <c:pt idx="5">
                  <c:v>2191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97F-4DB5-924D-0D54F8B426FB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Test</c:v>
                </c:pt>
              </c:strCache>
            </c:strRef>
          </c:tx>
          <c:spPr>
            <a:solidFill>
              <a:srgbClr val="D4645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Planilha1!$A$2:$A$7</c:f>
              <c:strCache>
                <c:ptCount val="6"/>
                <c:pt idx="0">
                  <c:v>mountain </c:v>
                </c:pt>
                <c:pt idx="1">
                  <c:v>street</c:v>
                </c:pt>
                <c:pt idx="2">
                  <c:v>glacier </c:v>
                </c:pt>
                <c:pt idx="3">
                  <c:v>sea</c:v>
                </c:pt>
                <c:pt idx="4">
                  <c:v>forest</c:v>
                </c:pt>
                <c:pt idx="5">
                  <c:v>buildings</c:v>
                </c:pt>
              </c:strCache>
            </c:strRef>
          </c:cat>
          <c:val>
            <c:numRef>
              <c:f>Planilha1!$C$2:$C$7</c:f>
              <c:numCache>
                <c:formatCode>_-* #,##0_-;\-* #,##0_-;_-* "-"??_-;_-@_-</c:formatCode>
                <c:ptCount val="6"/>
                <c:pt idx="0">
                  <c:v>525</c:v>
                </c:pt>
                <c:pt idx="1">
                  <c:v>501</c:v>
                </c:pt>
                <c:pt idx="2">
                  <c:v>553</c:v>
                </c:pt>
                <c:pt idx="3">
                  <c:v>510</c:v>
                </c:pt>
                <c:pt idx="4">
                  <c:v>474</c:v>
                </c:pt>
                <c:pt idx="5">
                  <c:v>437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97F-4DB5-924D-0D54F8B426F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"/>
        <c:axId val="589313008"/>
        <c:axId val="589312528"/>
      </c:barChart>
      <c:catAx>
        <c:axId val="589313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1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pt-BR"/>
          </a:p>
        </c:txPr>
        <c:crossAx val="589312528"/>
        <c:crosses val="autoZero"/>
        <c:auto val="1"/>
        <c:lblAlgn val="ctr"/>
        <c:lblOffset val="100"/>
        <c:noMultiLvlLbl val="0"/>
      </c:catAx>
      <c:valAx>
        <c:axId val="589312528"/>
        <c:scaling>
          <c:orientation val="minMax"/>
        </c:scaling>
        <c:delete val="1"/>
        <c:axPos val="l"/>
        <c:numFmt formatCode="_-* #,##0_-;\-* #,##0_-;_-* &quot;-&quot;??_-;_-@_-" sourceLinked="1"/>
        <c:majorTickMark val="none"/>
        <c:minorTickMark val="none"/>
        <c:tickLblPos val="nextTo"/>
        <c:crossAx val="589313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8176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A39FF701-299E-F2E0-2DAA-1F23E79AC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7:notes">
            <a:extLst>
              <a:ext uri="{FF2B5EF4-FFF2-40B4-BE49-F238E27FC236}">
                <a16:creationId xmlns:a16="http://schemas.microsoft.com/office/drawing/2014/main" id="{80781AC9-F3EA-D01B-08AC-BD9F0B0728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7" name="Google Shape;317;p7:notes">
            <a:extLst>
              <a:ext uri="{FF2B5EF4-FFF2-40B4-BE49-F238E27FC236}">
                <a16:creationId xmlns:a16="http://schemas.microsoft.com/office/drawing/2014/main" id="{835C3B38-54EF-889B-30A1-796AF890A2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7652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>
          <a:extLst>
            <a:ext uri="{FF2B5EF4-FFF2-40B4-BE49-F238E27FC236}">
              <a16:creationId xmlns:a16="http://schemas.microsoft.com/office/drawing/2014/main" id="{B7163104-4911-3877-2993-43F087AEB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96:notes">
            <a:extLst>
              <a:ext uri="{FF2B5EF4-FFF2-40B4-BE49-F238E27FC236}">
                <a16:creationId xmlns:a16="http://schemas.microsoft.com/office/drawing/2014/main" id="{2C8AAE1A-A879-0B30-4665-0A103C28D1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8" name="Google Shape;1318;p96:notes">
            <a:extLst>
              <a:ext uri="{FF2B5EF4-FFF2-40B4-BE49-F238E27FC236}">
                <a16:creationId xmlns:a16="http://schemas.microsoft.com/office/drawing/2014/main" id="{1EE0037A-B8A0-2A1B-B752-415CB92111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57287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>
          <a:extLst>
            <a:ext uri="{FF2B5EF4-FFF2-40B4-BE49-F238E27FC236}">
              <a16:creationId xmlns:a16="http://schemas.microsoft.com/office/drawing/2014/main" id="{54A48E63-B384-AFC6-16F6-F6642924B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96:notes">
            <a:extLst>
              <a:ext uri="{FF2B5EF4-FFF2-40B4-BE49-F238E27FC236}">
                <a16:creationId xmlns:a16="http://schemas.microsoft.com/office/drawing/2014/main" id="{8EEA452C-127D-5EE3-1045-467E6FCF81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8" name="Google Shape;1318;p96:notes">
            <a:extLst>
              <a:ext uri="{FF2B5EF4-FFF2-40B4-BE49-F238E27FC236}">
                <a16:creationId xmlns:a16="http://schemas.microsoft.com/office/drawing/2014/main" id="{E9EB6BD2-BA78-C176-A1F7-B488A58553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60886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>
          <a:extLst>
            <a:ext uri="{FF2B5EF4-FFF2-40B4-BE49-F238E27FC236}">
              <a16:creationId xmlns:a16="http://schemas.microsoft.com/office/drawing/2014/main" id="{E660C6DC-A105-1597-567A-9CEA7557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96:notes">
            <a:extLst>
              <a:ext uri="{FF2B5EF4-FFF2-40B4-BE49-F238E27FC236}">
                <a16:creationId xmlns:a16="http://schemas.microsoft.com/office/drawing/2014/main" id="{A579199C-B7D6-E4DF-032A-B5B69A7450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8" name="Google Shape;1318;p96:notes">
            <a:extLst>
              <a:ext uri="{FF2B5EF4-FFF2-40B4-BE49-F238E27FC236}">
                <a16:creationId xmlns:a16="http://schemas.microsoft.com/office/drawing/2014/main" id="{3C50BB81-67B9-AA32-CB40-140B1896F8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82126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3095972D-31BA-5995-8D3C-C79882DE0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7:notes">
            <a:extLst>
              <a:ext uri="{FF2B5EF4-FFF2-40B4-BE49-F238E27FC236}">
                <a16:creationId xmlns:a16="http://schemas.microsoft.com/office/drawing/2014/main" id="{67B8A7D9-5B91-237A-24B7-E226B488A5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7" name="Google Shape;317;p7:notes">
            <a:extLst>
              <a:ext uri="{FF2B5EF4-FFF2-40B4-BE49-F238E27FC236}">
                <a16:creationId xmlns:a16="http://schemas.microsoft.com/office/drawing/2014/main" id="{C65D51F1-1EAF-A8F0-905B-FCA7612340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3963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>
          <a:extLst>
            <a:ext uri="{FF2B5EF4-FFF2-40B4-BE49-F238E27FC236}">
              <a16:creationId xmlns:a16="http://schemas.microsoft.com/office/drawing/2014/main" id="{D62A9A6C-C6F3-F857-6535-F7F94BF2A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2:notes">
            <a:extLst>
              <a:ext uri="{FF2B5EF4-FFF2-40B4-BE49-F238E27FC236}">
                <a16:creationId xmlns:a16="http://schemas.microsoft.com/office/drawing/2014/main" id="{021FE78B-377D-C34C-77E1-06CF433950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9" name="Google Shape;459;p22:notes">
            <a:extLst>
              <a:ext uri="{FF2B5EF4-FFF2-40B4-BE49-F238E27FC236}">
                <a16:creationId xmlns:a16="http://schemas.microsoft.com/office/drawing/2014/main" id="{FF3C03E6-5CCA-DF2E-65ED-93E8145C8A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43736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>
          <a:extLst>
            <a:ext uri="{FF2B5EF4-FFF2-40B4-BE49-F238E27FC236}">
              <a16:creationId xmlns:a16="http://schemas.microsoft.com/office/drawing/2014/main" id="{A4DFBFB4-1150-D8E4-2365-9692391AF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2:notes">
            <a:extLst>
              <a:ext uri="{FF2B5EF4-FFF2-40B4-BE49-F238E27FC236}">
                <a16:creationId xmlns:a16="http://schemas.microsoft.com/office/drawing/2014/main" id="{C9470EAD-87E0-067D-398A-9E41663FE1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9" name="Google Shape;459;p22:notes">
            <a:extLst>
              <a:ext uri="{FF2B5EF4-FFF2-40B4-BE49-F238E27FC236}">
                <a16:creationId xmlns:a16="http://schemas.microsoft.com/office/drawing/2014/main" id="{A94FED59-BFB3-1EB1-861F-4EB0ACE43D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96118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>
          <a:extLst>
            <a:ext uri="{FF2B5EF4-FFF2-40B4-BE49-F238E27FC236}">
              <a16:creationId xmlns:a16="http://schemas.microsoft.com/office/drawing/2014/main" id="{876A33FD-7E3F-867B-C1B0-536942284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2:notes">
            <a:extLst>
              <a:ext uri="{FF2B5EF4-FFF2-40B4-BE49-F238E27FC236}">
                <a16:creationId xmlns:a16="http://schemas.microsoft.com/office/drawing/2014/main" id="{38A70460-F572-95B8-B4CF-463B0662A2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9" name="Google Shape;459;p22:notes">
            <a:extLst>
              <a:ext uri="{FF2B5EF4-FFF2-40B4-BE49-F238E27FC236}">
                <a16:creationId xmlns:a16="http://schemas.microsoft.com/office/drawing/2014/main" id="{A5BC3842-7D74-315D-2887-F2172D1CC8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71231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>
          <a:extLst>
            <a:ext uri="{FF2B5EF4-FFF2-40B4-BE49-F238E27FC236}">
              <a16:creationId xmlns:a16="http://schemas.microsoft.com/office/drawing/2014/main" id="{E5111E6D-C236-D987-C285-08EA021C5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2:notes">
            <a:extLst>
              <a:ext uri="{FF2B5EF4-FFF2-40B4-BE49-F238E27FC236}">
                <a16:creationId xmlns:a16="http://schemas.microsoft.com/office/drawing/2014/main" id="{59DA4935-0FCF-C7A7-B224-602D474228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9" name="Google Shape;459;p22:notes">
            <a:extLst>
              <a:ext uri="{FF2B5EF4-FFF2-40B4-BE49-F238E27FC236}">
                <a16:creationId xmlns:a16="http://schemas.microsoft.com/office/drawing/2014/main" id="{5ED53E29-39A1-9384-935C-C0A084F353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75440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46023920-E810-4A92-61C9-A312211A4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7:notes">
            <a:extLst>
              <a:ext uri="{FF2B5EF4-FFF2-40B4-BE49-F238E27FC236}">
                <a16:creationId xmlns:a16="http://schemas.microsoft.com/office/drawing/2014/main" id="{0FF5D5B0-E3DC-E34F-D252-DBF2EAD037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7" name="Google Shape;317;p7:notes">
            <a:extLst>
              <a:ext uri="{FF2B5EF4-FFF2-40B4-BE49-F238E27FC236}">
                <a16:creationId xmlns:a16="http://schemas.microsoft.com/office/drawing/2014/main" id="{09FB2898-B56B-99B4-88CF-7EF8B61663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7222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>
          <a:extLst>
            <a:ext uri="{FF2B5EF4-FFF2-40B4-BE49-F238E27FC236}">
              <a16:creationId xmlns:a16="http://schemas.microsoft.com/office/drawing/2014/main" id="{C5F16005-42D3-4543-5740-7DBB0C89E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:notes">
            <a:extLst>
              <a:ext uri="{FF2B5EF4-FFF2-40B4-BE49-F238E27FC236}">
                <a16:creationId xmlns:a16="http://schemas.microsoft.com/office/drawing/2014/main" id="{32FE07A8-0DF2-EBC1-2AFE-2ED491B504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3" name="Google Shape;303;p6:notes">
            <a:extLst>
              <a:ext uri="{FF2B5EF4-FFF2-40B4-BE49-F238E27FC236}">
                <a16:creationId xmlns:a16="http://schemas.microsoft.com/office/drawing/2014/main" id="{D0409F09-2F6C-8271-F50F-7568778A97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18020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>
          <a:extLst>
            <a:ext uri="{FF2B5EF4-FFF2-40B4-BE49-F238E27FC236}">
              <a16:creationId xmlns:a16="http://schemas.microsoft.com/office/drawing/2014/main" id="{9004B727-9E68-EFE5-6327-4734D04D5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2:notes">
            <a:extLst>
              <a:ext uri="{FF2B5EF4-FFF2-40B4-BE49-F238E27FC236}">
                <a16:creationId xmlns:a16="http://schemas.microsoft.com/office/drawing/2014/main" id="{7BD09D2D-1313-7DFD-FC2A-E302CD028D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9" name="Google Shape;459;p22:notes">
            <a:extLst>
              <a:ext uri="{FF2B5EF4-FFF2-40B4-BE49-F238E27FC236}">
                <a16:creationId xmlns:a16="http://schemas.microsoft.com/office/drawing/2014/main" id="{AA8EEB5D-E218-5D7E-4595-E74F2B14F3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94658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6" name="Google Shape;1326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7" name="Google Shape;31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9308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9" name="Google Shape;45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1646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7" name="Google Shape;31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5347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9" name="Google Shape;45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2043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289C70F4-C42D-C8B6-B2C3-4698F8033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7:notes">
            <a:extLst>
              <a:ext uri="{FF2B5EF4-FFF2-40B4-BE49-F238E27FC236}">
                <a16:creationId xmlns:a16="http://schemas.microsoft.com/office/drawing/2014/main" id="{61500996-EF12-934B-F957-332DB17E21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7" name="Google Shape;317;p7:notes">
            <a:extLst>
              <a:ext uri="{FF2B5EF4-FFF2-40B4-BE49-F238E27FC236}">
                <a16:creationId xmlns:a16="http://schemas.microsoft.com/office/drawing/2014/main" id="{A9C8B560-EE93-A6B6-60F5-676118DBB2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2412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8" name="Google Shape;1318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3219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>
          <a:extLst>
            <a:ext uri="{FF2B5EF4-FFF2-40B4-BE49-F238E27FC236}">
              <a16:creationId xmlns:a16="http://schemas.microsoft.com/office/drawing/2014/main" id="{55622062-5601-8CBC-D281-D2265389B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96:notes">
            <a:extLst>
              <a:ext uri="{FF2B5EF4-FFF2-40B4-BE49-F238E27FC236}">
                <a16:creationId xmlns:a16="http://schemas.microsoft.com/office/drawing/2014/main" id="{3E1AD7B7-8F8E-1603-1352-13006DF70A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8" name="Google Shape;1318;p96:notes">
            <a:extLst>
              <a:ext uri="{FF2B5EF4-FFF2-40B4-BE49-F238E27FC236}">
                <a16:creationId xmlns:a16="http://schemas.microsoft.com/office/drawing/2014/main" id="{D10C26A2-4764-E888-F077-31AE2DBE77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8964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9"/>
          <p:cNvSpPr txBox="1">
            <a:spLocks noGrp="1"/>
          </p:cNvSpPr>
          <p:nvPr>
            <p:ph type="dt" idx="10"/>
          </p:nvPr>
        </p:nvSpPr>
        <p:spPr>
          <a:xfrm>
            <a:off x="298720" y="63749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pt-B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Open Sans"/>
              <a:buNone/>
              <a:defRPr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12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124"/>
          <p:cNvSpPr txBox="1">
            <a:spLocks noGrp="1"/>
          </p:cNvSpPr>
          <p:nvPr>
            <p:ph type="dt" idx="10"/>
          </p:nvPr>
        </p:nvSpPr>
        <p:spPr>
          <a:xfrm>
            <a:off x="298720" y="63749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pt-B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2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125"/>
          <p:cNvSpPr txBox="1">
            <a:spLocks noGrp="1"/>
          </p:cNvSpPr>
          <p:nvPr>
            <p:ph type="dt" idx="10"/>
          </p:nvPr>
        </p:nvSpPr>
        <p:spPr>
          <a:xfrm>
            <a:off x="298720" y="63749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pt-BR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67" name="Google Shape;67;p126"/>
          <p:cNvSpPr txBox="1">
            <a:spLocks noGrp="1"/>
          </p:cNvSpPr>
          <p:nvPr>
            <p:ph type="dt" idx="10"/>
          </p:nvPr>
        </p:nvSpPr>
        <p:spPr>
          <a:xfrm>
            <a:off x="298720" y="63749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pt-B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9" name="Google Shape;19;p10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00"/>
          <p:cNvSpPr txBox="1">
            <a:spLocks noGrp="1"/>
          </p:cNvSpPr>
          <p:nvPr>
            <p:ph type="dt" idx="10"/>
          </p:nvPr>
        </p:nvSpPr>
        <p:spPr>
          <a:xfrm>
            <a:off x="298720" y="63749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pt-B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A5A5A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pt-BR" dirty="0"/>
          </a:p>
        </p:txBody>
      </p:sp>
      <p:sp>
        <p:nvSpPr>
          <p:cNvPr id="23" name="Google Shape;23;p10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24" name="Google Shape;24;p106"/>
          <p:cNvSpPr txBox="1">
            <a:spLocks noGrp="1"/>
          </p:cNvSpPr>
          <p:nvPr>
            <p:ph type="dt" idx="10"/>
          </p:nvPr>
        </p:nvSpPr>
        <p:spPr>
          <a:xfrm>
            <a:off x="298720" y="63749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pt-B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Slide de Título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1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Open Sans"/>
              <a:buNone/>
              <a:defRPr sz="6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1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" name="Google Shape;28;p117"/>
          <p:cNvSpPr txBox="1">
            <a:spLocks noGrp="1"/>
          </p:cNvSpPr>
          <p:nvPr>
            <p:ph type="dt" idx="10"/>
          </p:nvPr>
        </p:nvSpPr>
        <p:spPr>
          <a:xfrm>
            <a:off x="298720" y="63749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pt-B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Open Sans"/>
              <a:buNone/>
              <a:defRPr sz="6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1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118"/>
          <p:cNvSpPr txBox="1">
            <a:spLocks noGrp="1"/>
          </p:cNvSpPr>
          <p:nvPr>
            <p:ph type="dt" idx="10"/>
          </p:nvPr>
        </p:nvSpPr>
        <p:spPr>
          <a:xfrm>
            <a:off x="298720" y="63749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pt-B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1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1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19"/>
          <p:cNvSpPr txBox="1">
            <a:spLocks noGrp="1"/>
          </p:cNvSpPr>
          <p:nvPr>
            <p:ph type="dt" idx="10"/>
          </p:nvPr>
        </p:nvSpPr>
        <p:spPr>
          <a:xfrm>
            <a:off x="298720" y="63749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pt-B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2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2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2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2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2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20"/>
          <p:cNvSpPr txBox="1">
            <a:spLocks noGrp="1"/>
          </p:cNvSpPr>
          <p:nvPr>
            <p:ph type="dt" idx="10"/>
          </p:nvPr>
        </p:nvSpPr>
        <p:spPr>
          <a:xfrm>
            <a:off x="298720" y="63749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pt-B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1"/>
          <p:cNvSpPr txBox="1">
            <a:spLocks noGrp="1"/>
          </p:cNvSpPr>
          <p:nvPr>
            <p:ph type="dt" idx="10"/>
          </p:nvPr>
        </p:nvSpPr>
        <p:spPr>
          <a:xfrm>
            <a:off x="298720" y="63749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pt-B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Open Sans"/>
              <a:buNone/>
              <a:defRPr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3200"/>
              <a:buChar char="•"/>
              <a:defRPr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3" name="Google Shape;53;p12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4" name="Google Shape;54;p123"/>
          <p:cNvSpPr txBox="1">
            <a:spLocks noGrp="1"/>
          </p:cNvSpPr>
          <p:nvPr>
            <p:ph type="dt" idx="10"/>
          </p:nvPr>
        </p:nvSpPr>
        <p:spPr>
          <a:xfrm>
            <a:off x="298720" y="63749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pt-B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400"/>
              <a:buFont typeface="Open Sans"/>
              <a:buNone/>
              <a:defRPr sz="4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9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" name="Google Shape;62;p13">
            <a:extLst>
              <a:ext uri="{FF2B5EF4-FFF2-40B4-BE49-F238E27FC236}">
                <a16:creationId xmlns:a16="http://schemas.microsoft.com/office/drawing/2014/main" id="{70DCB884-5E61-1EF9-0276-8E49ECDBC0C3}"/>
              </a:ext>
            </a:extLst>
          </p:cNvPr>
          <p:cNvPicPr preferRelativeResize="0"/>
          <p:nvPr userDrawn="1"/>
        </p:nvPicPr>
        <p:blipFill>
          <a:blip r:embed="rId14">
            <a:alphaModFix/>
          </a:blip>
          <a:stretch>
            <a:fillRect/>
          </a:stretch>
        </p:blipFill>
        <p:spPr>
          <a:xfrm flipH="1">
            <a:off x="9563194" y="4741245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11DA96C-4AAC-1ABF-A138-0182F772527A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323" y="6186949"/>
            <a:ext cx="2807355" cy="636720"/>
          </a:xfrm>
          <a:prstGeom prst="rect">
            <a:avLst/>
          </a:prstGeom>
        </p:spPr>
      </p:pic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F979592D-1C15-1435-E358-178D0A5D4B8A}"/>
              </a:ext>
            </a:extLst>
          </p:cNvPr>
          <p:cNvSpPr txBox="1">
            <a:spLocks/>
          </p:cNvSpPr>
          <p:nvPr userDrawn="1"/>
        </p:nvSpPr>
        <p:spPr>
          <a:xfrm>
            <a:off x="298720" y="6374956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sz="1200" noProof="1">
                <a:solidFill>
                  <a:srgbClr val="6ADBD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@LABDATA FIA. </a:t>
            </a:r>
            <a:r>
              <a:rPr lang="pt-BR" sz="1200" noProof="1">
                <a:solidFill>
                  <a:prstClr val="white">
                    <a:lumMod val="6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Copyright all rights reserved.</a:t>
            </a:r>
          </a:p>
        </p:txBody>
      </p:sp>
      <p:sp>
        <p:nvSpPr>
          <p:cNvPr id="13" name="Pentágono 12">
            <a:extLst>
              <a:ext uri="{FF2B5EF4-FFF2-40B4-BE49-F238E27FC236}">
                <a16:creationId xmlns:a16="http://schemas.microsoft.com/office/drawing/2014/main" id="{8D5D84C3-93B5-49C1-F802-35AAB6ADA8C5}"/>
              </a:ext>
            </a:extLst>
          </p:cNvPr>
          <p:cNvSpPr/>
          <p:nvPr userDrawn="1"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 w="127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1084C3B-1468-68BC-BC53-499F3739CD45}"/>
              </a:ext>
            </a:extLst>
          </p:cNvPr>
          <p:cNvSpPr txBox="1"/>
          <p:nvPr userDrawn="1"/>
        </p:nvSpPr>
        <p:spPr>
          <a:xfrm>
            <a:off x="11482376" y="458528"/>
            <a:ext cx="3690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F50E28B0-55CF-485A-9009-9EC42BEFEF12}" type="slidenum">
              <a:rPr lang="pt-BR" sz="900" smtClean="0">
                <a:solidFill>
                  <a:srgbClr val="6AD8D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‹nº›</a:t>
            </a:fld>
            <a:endParaRPr lang="pt-BR" sz="900" dirty="0">
              <a:solidFill>
                <a:srgbClr val="6AD8D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chart" Target="../charts/chart1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87;p1">
            <a:extLst>
              <a:ext uri="{FF2B5EF4-FFF2-40B4-BE49-F238E27FC236}">
                <a16:creationId xmlns:a16="http://schemas.microsoft.com/office/drawing/2014/main" id="{031B454A-F745-6F97-948E-9B3FF5689411}"/>
              </a:ext>
            </a:extLst>
          </p:cNvPr>
          <p:cNvSpPr/>
          <p:nvPr/>
        </p:nvSpPr>
        <p:spPr>
          <a:xfrm rot="10800000">
            <a:off x="5004730" y="6248783"/>
            <a:ext cx="2224206" cy="529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3B46FD5-79A1-423A-ABC1-FCE3CFADBF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12614" r="12724"/>
          <a:stretch/>
        </p:blipFill>
        <p:spPr bwMode="auto">
          <a:xfrm>
            <a:off x="4511615" y="-1"/>
            <a:ext cx="7680385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87;p1">
            <a:extLst>
              <a:ext uri="{FF2B5EF4-FFF2-40B4-BE49-F238E27FC236}">
                <a16:creationId xmlns:a16="http://schemas.microsoft.com/office/drawing/2014/main" id="{7FB4976F-BD71-33C8-6DFA-03959FD186AB}"/>
              </a:ext>
            </a:extLst>
          </p:cNvPr>
          <p:cNvSpPr/>
          <p:nvPr/>
        </p:nvSpPr>
        <p:spPr>
          <a:xfrm rot="10800000">
            <a:off x="4285" y="5069905"/>
            <a:ext cx="4249521" cy="1788095"/>
          </a:xfrm>
          <a:prstGeom prst="rect">
            <a:avLst/>
          </a:prstGeom>
          <a:solidFill>
            <a:srgbClr val="6ADB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1"/>
          <p:cNvPicPr preferRelativeResize="0"/>
          <p:nvPr/>
        </p:nvPicPr>
        <p:blipFill rotWithShape="1">
          <a:blip r:embed="rId4">
            <a:alphaModFix/>
          </a:blip>
          <a:srcRect l="109" r="-1"/>
          <a:stretch/>
        </p:blipFill>
        <p:spPr>
          <a:xfrm rot="10800000" flipH="1">
            <a:off x="26633" y="0"/>
            <a:ext cx="7390751" cy="6858000"/>
          </a:xfrm>
          <a:prstGeom prst="trapezoid">
            <a:avLst>
              <a:gd name="adj" fmla="val 41313"/>
            </a:avLst>
          </a:prstGeom>
          <a:noFill/>
          <a:ln>
            <a:noFill/>
          </a:ln>
        </p:spPr>
      </p:pic>
      <p:cxnSp>
        <p:nvCxnSpPr>
          <p:cNvPr id="184" name="Google Shape;184;p1"/>
          <p:cNvCxnSpPr>
            <a:cxnSpLocks/>
          </p:cNvCxnSpPr>
          <p:nvPr/>
        </p:nvCxnSpPr>
        <p:spPr>
          <a:xfrm flipH="1">
            <a:off x="4623460" y="-8877"/>
            <a:ext cx="2842904" cy="6875756"/>
          </a:xfrm>
          <a:prstGeom prst="straightConnector1">
            <a:avLst/>
          </a:prstGeom>
          <a:noFill/>
          <a:ln w="28575" cap="flat" cmpd="sng">
            <a:solidFill>
              <a:srgbClr val="6ADB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5" name="Google Shape;185;p1"/>
          <p:cNvCxnSpPr>
            <a:cxnSpLocks/>
          </p:cNvCxnSpPr>
          <p:nvPr/>
        </p:nvCxnSpPr>
        <p:spPr>
          <a:xfrm flipH="1">
            <a:off x="4717084" y="0"/>
            <a:ext cx="2826000" cy="6858000"/>
          </a:xfrm>
          <a:prstGeom prst="straightConnector1">
            <a:avLst/>
          </a:prstGeom>
          <a:noFill/>
          <a:ln w="19050" cap="flat" cmpd="sng">
            <a:solidFill>
              <a:srgbClr val="6ADB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7" name="Google Shape;187;p1"/>
          <p:cNvSpPr/>
          <p:nvPr/>
        </p:nvSpPr>
        <p:spPr>
          <a:xfrm rot="10800000">
            <a:off x="-1638" y="-1"/>
            <a:ext cx="5266000" cy="5086905"/>
          </a:xfrm>
          <a:prstGeom prst="rect">
            <a:avLst/>
          </a:prstGeom>
          <a:solidFill>
            <a:srgbClr val="6ADB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 flipH="1">
            <a:off x="109743" y="31105"/>
            <a:ext cx="3586372" cy="3135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91;p2">
            <a:extLst>
              <a:ext uri="{FF2B5EF4-FFF2-40B4-BE49-F238E27FC236}">
                <a16:creationId xmlns:a16="http://schemas.microsoft.com/office/drawing/2014/main" id="{FAC8120E-E2B3-A6EF-8B74-F82BA06036A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9621" y="5970847"/>
            <a:ext cx="2814452" cy="75865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9;p2">
            <a:extLst>
              <a:ext uri="{FF2B5EF4-FFF2-40B4-BE49-F238E27FC236}">
                <a16:creationId xmlns:a16="http://schemas.microsoft.com/office/drawing/2014/main" id="{4406878F-3A6B-01AC-E764-7E64B91E319F}"/>
              </a:ext>
            </a:extLst>
          </p:cNvPr>
          <p:cNvSpPr/>
          <p:nvPr/>
        </p:nvSpPr>
        <p:spPr>
          <a:xfrm>
            <a:off x="380824" y="525519"/>
            <a:ext cx="5616606" cy="1638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Identificação de cenários em todo o mundo</a:t>
            </a:r>
            <a:endParaRPr sz="3600" b="1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3" name="Google Shape;88;p2">
            <a:extLst>
              <a:ext uri="{FF2B5EF4-FFF2-40B4-BE49-F238E27FC236}">
                <a16:creationId xmlns:a16="http://schemas.microsoft.com/office/drawing/2014/main" id="{93566E11-087C-EDAF-FB99-8DE86A9F42F6}"/>
              </a:ext>
            </a:extLst>
          </p:cNvPr>
          <p:cNvSpPr txBox="1"/>
          <p:nvPr/>
        </p:nvSpPr>
        <p:spPr>
          <a:xfrm>
            <a:off x="380824" y="4336571"/>
            <a:ext cx="4812278" cy="1073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Alunos: </a:t>
            </a:r>
            <a:r>
              <a:rPr lang="pt-BR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Andrea Mourão</a:t>
            </a:r>
            <a:r>
              <a:rPr lang="pt-BR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, Maxwell Paparelli, Wilian Rios</a:t>
            </a:r>
            <a:endParaRPr lang="pt-BR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500" b="1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Coordenadora: </a:t>
            </a:r>
            <a:r>
              <a:rPr lang="pt-BR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Prof.ª Dr.ª Dino Magri</a:t>
            </a:r>
            <a:endParaRPr lang="pt-BR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500" b="1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Data de Submissão</a:t>
            </a:r>
            <a:r>
              <a:rPr lang="pt-BR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pt-BR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14/05</a:t>
            </a:r>
            <a:r>
              <a:rPr lang="pt-BR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/2025</a:t>
            </a:r>
            <a:endParaRPr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45108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392FF928-4B5D-CE0D-9327-C84E21AFA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9;p7">
            <a:extLst>
              <a:ext uri="{FF2B5EF4-FFF2-40B4-BE49-F238E27FC236}">
                <a16:creationId xmlns:a16="http://schemas.microsoft.com/office/drawing/2014/main" id="{DCF9AF83-1667-24C5-8174-4024AF14F1A8}"/>
              </a:ext>
            </a:extLst>
          </p:cNvPr>
          <p:cNvSpPr/>
          <p:nvPr/>
        </p:nvSpPr>
        <p:spPr>
          <a:xfrm>
            <a:off x="-1" y="2365863"/>
            <a:ext cx="9880847" cy="178476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320;p7">
            <a:extLst>
              <a:ext uri="{FF2B5EF4-FFF2-40B4-BE49-F238E27FC236}">
                <a16:creationId xmlns:a16="http://schemas.microsoft.com/office/drawing/2014/main" id="{FCAB3ADE-21AE-790C-13D9-8D5EB23F0206}"/>
              </a:ext>
            </a:extLst>
          </p:cNvPr>
          <p:cNvSpPr/>
          <p:nvPr/>
        </p:nvSpPr>
        <p:spPr>
          <a:xfrm>
            <a:off x="278296" y="2935080"/>
            <a:ext cx="923146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pt-BR" sz="3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4. Modelos Testados e Resultados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266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>
          <a:extLst>
            <a:ext uri="{FF2B5EF4-FFF2-40B4-BE49-F238E27FC236}">
              <a16:creationId xmlns:a16="http://schemas.microsoft.com/office/drawing/2014/main" id="{3D3C6CF8-1980-F63C-DC96-15F0BA1EE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84;p66">
            <a:extLst>
              <a:ext uri="{FF2B5EF4-FFF2-40B4-BE49-F238E27FC236}">
                <a16:creationId xmlns:a16="http://schemas.microsoft.com/office/drawing/2014/main" id="{1551BA94-04EC-0254-734E-F1DA189DF647}"/>
              </a:ext>
            </a:extLst>
          </p:cNvPr>
          <p:cNvSpPr txBox="1"/>
          <p:nvPr/>
        </p:nvSpPr>
        <p:spPr>
          <a:xfrm>
            <a:off x="278296" y="82800"/>
            <a:ext cx="6624736" cy="713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</a:pPr>
            <a:r>
              <a:rPr lang="pt-BR" sz="2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4. Modelos Testados e Resultados 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2D1676B6-ABE4-A191-DF3B-3295F05C8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3441313"/>
              </p:ext>
            </p:extLst>
          </p:nvPr>
        </p:nvGraphicFramePr>
        <p:xfrm>
          <a:off x="532481" y="1004835"/>
          <a:ext cx="10666034" cy="4501660"/>
        </p:xfrm>
        <a:graphic>
          <a:graphicData uri="http://schemas.openxmlformats.org/drawingml/2006/table">
            <a:tbl>
              <a:tblPr bandRow="1">
                <a:tableStyleId>{88C85903-D2FC-413A-BA98-DB0BA61B75EE}</a:tableStyleId>
              </a:tblPr>
              <a:tblGrid>
                <a:gridCol w="3388894">
                  <a:extLst>
                    <a:ext uri="{9D8B030D-6E8A-4147-A177-3AD203B41FA5}">
                      <a16:colId xmlns:a16="http://schemas.microsoft.com/office/drawing/2014/main" val="2290606063"/>
                    </a:ext>
                  </a:extLst>
                </a:gridCol>
                <a:gridCol w="1944124">
                  <a:extLst>
                    <a:ext uri="{9D8B030D-6E8A-4147-A177-3AD203B41FA5}">
                      <a16:colId xmlns:a16="http://schemas.microsoft.com/office/drawing/2014/main" val="2537067255"/>
                    </a:ext>
                  </a:extLst>
                </a:gridCol>
                <a:gridCol w="2666508">
                  <a:extLst>
                    <a:ext uri="{9D8B030D-6E8A-4147-A177-3AD203B41FA5}">
                      <a16:colId xmlns:a16="http://schemas.microsoft.com/office/drawing/2014/main" val="1808310484"/>
                    </a:ext>
                  </a:extLst>
                </a:gridCol>
                <a:gridCol w="2666508">
                  <a:extLst>
                    <a:ext uri="{9D8B030D-6E8A-4147-A177-3AD203B41FA5}">
                      <a16:colId xmlns:a16="http://schemas.microsoft.com/office/drawing/2014/main" val="14176286"/>
                    </a:ext>
                  </a:extLst>
                </a:gridCol>
              </a:tblGrid>
              <a:tr h="712287"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pt-BR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Modelo</a:t>
                      </a:r>
                      <a:endParaRPr lang="pt-BR" b="1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2BAB1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pt-BR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Acurácia Treino (%)</a:t>
                      </a:r>
                      <a:endParaRPr lang="pt-BR" b="1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2BAB1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pt-BR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Acurácia Validação (%)</a:t>
                      </a:r>
                      <a:endParaRPr lang="pt-BR" b="1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2BAB1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pt-BR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F1-score (macro </a:t>
                      </a:r>
                      <a:r>
                        <a:rPr lang="pt-BR" b="1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avg</a:t>
                      </a:r>
                      <a:r>
                        <a:rPr lang="pt-BR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)</a:t>
                      </a:r>
                      <a:endParaRPr lang="pt-BR" b="1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2BA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693360"/>
                  </a:ext>
                </a:extLst>
              </a:tr>
              <a:tr h="541339">
                <a:tc>
                  <a:txBody>
                    <a:bodyPr/>
                    <a:lstStyle/>
                    <a:p>
                      <a:pPr algn="r"/>
                      <a:r>
                        <a:rPr lang="pt-BR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MLP (Rede Densa)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73.55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60.37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0.57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002020"/>
                  </a:ext>
                </a:extLst>
              </a:tr>
              <a:tr h="541339">
                <a:tc>
                  <a:txBody>
                    <a:bodyPr/>
                    <a:lstStyle/>
                    <a:p>
                      <a:pPr algn="r"/>
                      <a:r>
                        <a:rPr lang="pt-BR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Modelo com Baseline CNN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B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98.98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B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78.90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B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0.76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239620"/>
                  </a:ext>
                </a:extLst>
              </a:tr>
              <a:tr h="541339">
                <a:tc>
                  <a:txBody>
                    <a:bodyPr/>
                    <a:lstStyle/>
                    <a:p>
                      <a:pPr algn="r"/>
                      <a:r>
                        <a:rPr lang="pt-BR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Modelo com </a:t>
                      </a:r>
                      <a:r>
                        <a:rPr lang="pt-BR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Dropout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90.97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81.23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0.81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2092434"/>
                  </a:ext>
                </a:extLst>
              </a:tr>
              <a:tr h="541339">
                <a:tc>
                  <a:txBody>
                    <a:bodyPr/>
                    <a:lstStyle/>
                    <a:p>
                      <a:pPr algn="r"/>
                      <a:r>
                        <a:rPr lang="pt-BR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Modelo com Regularização (</a:t>
                      </a:r>
                      <a:r>
                        <a:rPr lang="pt-BR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Drop</a:t>
                      </a:r>
                      <a:r>
                        <a:rPr lang="pt-BR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+ L2)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B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82.16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B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81.03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B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0.81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437963"/>
                  </a:ext>
                </a:extLst>
              </a:tr>
              <a:tr h="541339">
                <a:tc>
                  <a:txBody>
                    <a:bodyPr/>
                    <a:lstStyle/>
                    <a:p>
                      <a:pPr algn="r"/>
                      <a:r>
                        <a:rPr lang="pt-BR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Modelo com Data </a:t>
                      </a:r>
                      <a:r>
                        <a:rPr lang="pt-BR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Augmentation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83.20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83.30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0.82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41304"/>
                  </a:ext>
                </a:extLst>
              </a:tr>
              <a:tr h="541339">
                <a:tc>
                  <a:txBody>
                    <a:bodyPr/>
                    <a:lstStyle/>
                    <a:p>
                      <a:pPr algn="r"/>
                      <a:r>
                        <a:rPr lang="pt-BR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Modelo com </a:t>
                      </a:r>
                      <a:r>
                        <a:rPr lang="pt-BR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EarlyStopping</a:t>
                      </a:r>
                      <a:endParaRPr lang="pt-BR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B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88.65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B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81.63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B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0.82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948021"/>
                  </a:ext>
                </a:extLst>
              </a:tr>
              <a:tr h="541339">
                <a:tc>
                  <a:txBody>
                    <a:bodyPr/>
                    <a:lstStyle/>
                    <a:p>
                      <a:pPr algn="r"/>
                      <a:r>
                        <a:rPr lang="pt-BR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Modelo com VGG16 (</a:t>
                      </a:r>
                      <a:r>
                        <a:rPr lang="pt-BR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Transfer</a:t>
                      </a:r>
                      <a:r>
                        <a:rPr lang="pt-BR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Learning)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99.20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87.47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0.87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0548762"/>
                  </a:ext>
                </a:extLst>
              </a:tr>
            </a:tbl>
          </a:graphicData>
        </a:graphic>
      </p:graphicFrame>
      <p:sp>
        <p:nvSpPr>
          <p:cNvPr id="5" name="Retângulo 4">
            <a:extLst>
              <a:ext uri="{FF2B5EF4-FFF2-40B4-BE49-F238E27FC236}">
                <a16:creationId xmlns:a16="http://schemas.microsoft.com/office/drawing/2014/main" id="{EA7FDD88-7C0D-DFD4-D805-5F511594976C}"/>
              </a:ext>
            </a:extLst>
          </p:cNvPr>
          <p:cNvSpPr/>
          <p:nvPr/>
        </p:nvSpPr>
        <p:spPr>
          <a:xfrm>
            <a:off x="532481" y="3861364"/>
            <a:ext cx="10667033" cy="5900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B39BDC8-7F14-A35C-B914-166A6D11F1A9}"/>
              </a:ext>
            </a:extLst>
          </p:cNvPr>
          <p:cNvSpPr/>
          <p:nvPr/>
        </p:nvSpPr>
        <p:spPr>
          <a:xfrm>
            <a:off x="529098" y="1688123"/>
            <a:ext cx="10666035" cy="5828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078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>
          <a:extLst>
            <a:ext uri="{FF2B5EF4-FFF2-40B4-BE49-F238E27FC236}">
              <a16:creationId xmlns:a16="http://schemas.microsoft.com/office/drawing/2014/main" id="{5722A2AE-EAB5-308B-56F0-EAEF27E93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84;p66">
            <a:extLst>
              <a:ext uri="{FF2B5EF4-FFF2-40B4-BE49-F238E27FC236}">
                <a16:creationId xmlns:a16="http://schemas.microsoft.com/office/drawing/2014/main" id="{6EB2EACA-4093-4ECD-B4F2-928F409589FF}"/>
              </a:ext>
            </a:extLst>
          </p:cNvPr>
          <p:cNvSpPr txBox="1"/>
          <p:nvPr/>
        </p:nvSpPr>
        <p:spPr>
          <a:xfrm>
            <a:off x="278296" y="82800"/>
            <a:ext cx="6624736" cy="713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</a:pPr>
            <a:r>
              <a:rPr lang="pt-BR" sz="2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4. Modelos Testados e Resultados </a:t>
            </a:r>
          </a:p>
        </p:txBody>
      </p:sp>
      <p:sp>
        <p:nvSpPr>
          <p:cNvPr id="8" name="Google Shape;319;p7">
            <a:extLst>
              <a:ext uri="{FF2B5EF4-FFF2-40B4-BE49-F238E27FC236}">
                <a16:creationId xmlns:a16="http://schemas.microsoft.com/office/drawing/2014/main" id="{18E4C513-EB9D-20BE-8F15-FA6D4B277B68}"/>
              </a:ext>
            </a:extLst>
          </p:cNvPr>
          <p:cNvSpPr/>
          <p:nvPr/>
        </p:nvSpPr>
        <p:spPr>
          <a:xfrm>
            <a:off x="278299" y="796034"/>
            <a:ext cx="5819858" cy="33370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pt-BR" sz="1600" b="1" i="0" u="none" strike="noStrike" cap="none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Rede densa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7AA9125-1C79-9EA8-D7E6-67A2248E7BA7}"/>
              </a:ext>
            </a:extLst>
          </p:cNvPr>
          <p:cNvSpPr/>
          <p:nvPr/>
        </p:nvSpPr>
        <p:spPr>
          <a:xfrm>
            <a:off x="6882848" y="4345986"/>
            <a:ext cx="1092818" cy="374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b="1" dirty="0">
                <a:solidFill>
                  <a:srgbClr val="CC46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Acurácia 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FC6D434-0533-BF19-B4FB-26C0021551E6}"/>
              </a:ext>
            </a:extLst>
          </p:cNvPr>
          <p:cNvSpPr/>
          <p:nvPr/>
        </p:nvSpPr>
        <p:spPr>
          <a:xfrm>
            <a:off x="7777083" y="4345986"/>
            <a:ext cx="1152649" cy="374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b="1" dirty="0" err="1">
                <a:solidFill>
                  <a:srgbClr val="CC46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Overfitting</a:t>
            </a:r>
            <a:endParaRPr lang="pt-BR" sz="1200" b="1" dirty="0">
              <a:solidFill>
                <a:srgbClr val="CC463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07C311F6-0F35-4AAC-5A0E-1F9D261DC2FE}"/>
              </a:ext>
            </a:extLst>
          </p:cNvPr>
          <p:cNvSpPr/>
          <p:nvPr/>
        </p:nvSpPr>
        <p:spPr>
          <a:xfrm>
            <a:off x="8929733" y="4345986"/>
            <a:ext cx="2504951" cy="374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b="1" dirty="0">
                <a:solidFill>
                  <a:srgbClr val="CC46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Comentários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DD22F6AE-816D-E6EF-C189-0D976D6275F4}"/>
              </a:ext>
            </a:extLst>
          </p:cNvPr>
          <p:cNvSpPr/>
          <p:nvPr/>
        </p:nvSpPr>
        <p:spPr>
          <a:xfrm>
            <a:off x="6882848" y="4836639"/>
            <a:ext cx="1092818" cy="1226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t-BR" dirty="0">
                <a:solidFill>
                  <a:srgbClr val="D46458"/>
                </a:solidFill>
                <a:latin typeface="Open Sans"/>
                <a:ea typeface="Open Sans"/>
                <a:cs typeface="Open Sans"/>
              </a:rPr>
              <a:t>~0.60</a:t>
            </a:r>
            <a:endParaRPr lang="pt-BR" dirty="0">
              <a:solidFill>
                <a:srgbClr val="D4645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66246040-19BD-3E94-4D5D-34880C988A4A}"/>
              </a:ext>
            </a:extLst>
          </p:cNvPr>
          <p:cNvSpPr/>
          <p:nvPr/>
        </p:nvSpPr>
        <p:spPr>
          <a:xfrm>
            <a:off x="7777083" y="4836639"/>
            <a:ext cx="1152649" cy="1226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solidFill>
                  <a:srgbClr val="D4645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199AE25-4BAD-A127-4672-4956581012A1}"/>
              </a:ext>
            </a:extLst>
          </p:cNvPr>
          <p:cNvSpPr/>
          <p:nvPr/>
        </p:nvSpPr>
        <p:spPr>
          <a:xfrm>
            <a:off x="8929733" y="4836639"/>
            <a:ext cx="2504951" cy="1226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solidFill>
                  <a:srgbClr val="D4645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Fraca para imagens; não capta padrões espaciais.</a:t>
            </a:r>
          </a:p>
        </p:txBody>
      </p:sp>
      <p:pic>
        <p:nvPicPr>
          <p:cNvPr id="3" name="Imagem 2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85E61CB8-4502-124A-3022-A725BEFA3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37" y="1303107"/>
            <a:ext cx="11800974" cy="290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1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>
          <a:extLst>
            <a:ext uri="{FF2B5EF4-FFF2-40B4-BE49-F238E27FC236}">
              <a16:creationId xmlns:a16="http://schemas.microsoft.com/office/drawing/2014/main" id="{C6DBA79D-AAAA-0FB3-3FF8-F56B3BABA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84;p66">
            <a:extLst>
              <a:ext uri="{FF2B5EF4-FFF2-40B4-BE49-F238E27FC236}">
                <a16:creationId xmlns:a16="http://schemas.microsoft.com/office/drawing/2014/main" id="{829C6857-3895-4148-1CF3-BAB586B0F40F}"/>
              </a:ext>
            </a:extLst>
          </p:cNvPr>
          <p:cNvSpPr txBox="1"/>
          <p:nvPr/>
        </p:nvSpPr>
        <p:spPr>
          <a:xfrm>
            <a:off x="278296" y="82800"/>
            <a:ext cx="6624736" cy="713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</a:pPr>
            <a:r>
              <a:rPr lang="pt-BR" sz="2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4. Modelos Testados e Resultados </a:t>
            </a:r>
          </a:p>
        </p:txBody>
      </p:sp>
      <p:sp>
        <p:nvSpPr>
          <p:cNvPr id="8" name="Google Shape;319;p7">
            <a:extLst>
              <a:ext uri="{FF2B5EF4-FFF2-40B4-BE49-F238E27FC236}">
                <a16:creationId xmlns:a16="http://schemas.microsoft.com/office/drawing/2014/main" id="{23646BC6-7E98-C547-F537-4717DAF74225}"/>
              </a:ext>
            </a:extLst>
          </p:cNvPr>
          <p:cNvSpPr/>
          <p:nvPr/>
        </p:nvSpPr>
        <p:spPr>
          <a:xfrm>
            <a:off x="278299" y="796034"/>
            <a:ext cx="5087936" cy="26352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pt-BR" sz="1600" b="1" i="0" u="none" strike="noStrike" cap="none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Rede CNN com Data </a:t>
            </a:r>
            <a:r>
              <a:rPr lang="pt-BR" sz="1600" b="1" i="0" u="none" strike="noStrike" cap="none" dirty="0" err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Argumatation</a:t>
            </a:r>
            <a:r>
              <a:rPr lang="pt-BR" sz="1600" b="1" i="0" u="none" strike="noStrike" cap="none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3DF09FA-B3F8-D2EF-15BB-5563E29227A2}"/>
              </a:ext>
            </a:extLst>
          </p:cNvPr>
          <p:cNvSpPr/>
          <p:nvPr/>
        </p:nvSpPr>
        <p:spPr>
          <a:xfrm>
            <a:off x="6541953" y="4345986"/>
            <a:ext cx="1092818" cy="374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b="1" dirty="0">
                <a:solidFill>
                  <a:srgbClr val="CC46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Acurácia 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34F33E0-51B8-A233-C11D-8CDCAB726488}"/>
              </a:ext>
            </a:extLst>
          </p:cNvPr>
          <p:cNvSpPr/>
          <p:nvPr/>
        </p:nvSpPr>
        <p:spPr>
          <a:xfrm>
            <a:off x="7436189" y="4345986"/>
            <a:ext cx="1152649" cy="374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b="1" dirty="0" err="1">
                <a:solidFill>
                  <a:srgbClr val="CC46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Overfitting</a:t>
            </a:r>
            <a:endParaRPr lang="pt-BR" sz="1200" b="1" dirty="0">
              <a:solidFill>
                <a:srgbClr val="CC463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29A63C99-F241-D37F-3F55-B675FA4AA89D}"/>
              </a:ext>
            </a:extLst>
          </p:cNvPr>
          <p:cNvSpPr/>
          <p:nvPr/>
        </p:nvSpPr>
        <p:spPr>
          <a:xfrm>
            <a:off x="8588838" y="4345986"/>
            <a:ext cx="2504951" cy="374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b="1" dirty="0">
                <a:solidFill>
                  <a:srgbClr val="CC46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Comentários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8A295BCF-0ECE-E152-EB4C-A4B459737A09}"/>
              </a:ext>
            </a:extLst>
          </p:cNvPr>
          <p:cNvSpPr/>
          <p:nvPr/>
        </p:nvSpPr>
        <p:spPr>
          <a:xfrm>
            <a:off x="6541953" y="4836639"/>
            <a:ext cx="1092818" cy="1226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t-BR" dirty="0">
                <a:solidFill>
                  <a:srgbClr val="D46458"/>
                </a:solidFill>
                <a:latin typeface="Open Sans"/>
                <a:ea typeface="Open Sans"/>
                <a:cs typeface="Open Sans"/>
              </a:rPr>
              <a:t>~0.83</a:t>
            </a:r>
            <a:endParaRPr lang="pt-BR" dirty="0">
              <a:solidFill>
                <a:srgbClr val="D4645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DE0C6EDE-54D2-D741-6909-2F5657976141}"/>
              </a:ext>
            </a:extLst>
          </p:cNvPr>
          <p:cNvSpPr/>
          <p:nvPr/>
        </p:nvSpPr>
        <p:spPr>
          <a:xfrm>
            <a:off x="7436189" y="4836639"/>
            <a:ext cx="1152649" cy="1226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solidFill>
                  <a:srgbClr val="D4645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Não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3B39E8C-DF0D-8CEC-3FFB-D0EED3B88C08}"/>
              </a:ext>
            </a:extLst>
          </p:cNvPr>
          <p:cNvSpPr/>
          <p:nvPr/>
        </p:nvSpPr>
        <p:spPr>
          <a:xfrm>
            <a:off x="8588838" y="4836639"/>
            <a:ext cx="2504951" cy="1226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solidFill>
                  <a:srgbClr val="D4645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Resultados estáveis. Melhor adaptação a imagens variadas.</a:t>
            </a:r>
          </a:p>
        </p:txBody>
      </p:sp>
      <p:pic>
        <p:nvPicPr>
          <p:cNvPr id="6" name="Imagem 5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8DB2F616-9403-0AF1-A26F-4B8B1375C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73" y="1238438"/>
            <a:ext cx="11831053" cy="296741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A2DC31C-CE8F-5015-BD38-A4D81774F2C3}"/>
              </a:ext>
            </a:extLst>
          </p:cNvPr>
          <p:cNvSpPr txBox="1"/>
          <p:nvPr/>
        </p:nvSpPr>
        <p:spPr>
          <a:xfrm>
            <a:off x="280930" y="4492306"/>
            <a:ext cx="5102645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0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lt1"/>
              </a:buClr>
              <a:buSzPts val="1800"/>
              <a:buFont typeface="Calibri"/>
              <a:buNone/>
              <a:defRPr sz="1600" b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pt-BR" dirty="0">
                <a:highlight>
                  <a:srgbClr val="F0FBFB"/>
                </a:highlight>
              </a:rPr>
              <a:t>CNN são projetadas para entender imagens</a:t>
            </a:r>
            <a:r>
              <a:rPr lang="pt-BR" dirty="0"/>
              <a:t>, reconhecendo padrões visuais e </a:t>
            </a:r>
            <a:r>
              <a:rPr lang="pt-BR" dirty="0">
                <a:highlight>
                  <a:srgbClr val="F0FBFB"/>
                </a:highlight>
              </a:rPr>
              <a:t>generalizam melhor</a:t>
            </a:r>
            <a:r>
              <a:rPr lang="pt-BR" dirty="0"/>
              <a:t>, já as </a:t>
            </a:r>
            <a:r>
              <a:rPr lang="pt-BR" dirty="0">
                <a:highlight>
                  <a:srgbClr val="F0FBFB"/>
                </a:highlight>
              </a:rPr>
              <a:t>redes densas </a:t>
            </a:r>
            <a:r>
              <a:rPr lang="pt-BR" dirty="0"/>
              <a:t>são menos eficientes e </a:t>
            </a:r>
            <a:r>
              <a:rPr lang="pt-BR" dirty="0">
                <a:highlight>
                  <a:srgbClr val="F0FBFB"/>
                </a:highlight>
              </a:rPr>
              <a:t>mais propensas a </a:t>
            </a:r>
            <a:r>
              <a:rPr lang="pt-BR" dirty="0" err="1">
                <a:highlight>
                  <a:srgbClr val="F0FBFB"/>
                </a:highlight>
              </a:rPr>
              <a:t>overfitting</a:t>
            </a:r>
            <a:r>
              <a:rPr lang="pt-BR" dirty="0">
                <a:highlight>
                  <a:srgbClr val="F0FBFB"/>
                </a:highlight>
              </a:rPr>
              <a:t> </a:t>
            </a:r>
            <a:r>
              <a:rPr lang="pt-BR" dirty="0"/>
              <a:t>nesse tipo de tarefa.</a:t>
            </a:r>
          </a:p>
        </p:txBody>
      </p:sp>
    </p:spTree>
    <p:extLst>
      <p:ext uri="{BB962C8B-B14F-4D97-AF65-F5344CB8AC3E}">
        <p14:creationId xmlns:p14="http://schemas.microsoft.com/office/powerpoint/2010/main" val="415524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C93BA8ED-3A9B-C744-0B82-907940F62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9;p7">
            <a:extLst>
              <a:ext uri="{FF2B5EF4-FFF2-40B4-BE49-F238E27FC236}">
                <a16:creationId xmlns:a16="http://schemas.microsoft.com/office/drawing/2014/main" id="{2D3BFC31-5C69-37DA-3A9A-8E67AB121402}"/>
              </a:ext>
            </a:extLst>
          </p:cNvPr>
          <p:cNvSpPr/>
          <p:nvPr/>
        </p:nvSpPr>
        <p:spPr>
          <a:xfrm>
            <a:off x="-1" y="2365863"/>
            <a:ext cx="9880847" cy="178476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320;p7">
            <a:extLst>
              <a:ext uri="{FF2B5EF4-FFF2-40B4-BE49-F238E27FC236}">
                <a16:creationId xmlns:a16="http://schemas.microsoft.com/office/drawing/2014/main" id="{5287494E-3CDA-E854-C1C8-E764A97FDDCD}"/>
              </a:ext>
            </a:extLst>
          </p:cNvPr>
          <p:cNvSpPr/>
          <p:nvPr/>
        </p:nvSpPr>
        <p:spPr>
          <a:xfrm>
            <a:off x="278296" y="2935080"/>
            <a:ext cx="923146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pt-BR" sz="3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5. Impacto no Plano de Negócio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543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>
          <a:extLst>
            <a:ext uri="{FF2B5EF4-FFF2-40B4-BE49-F238E27FC236}">
              <a16:creationId xmlns:a16="http://schemas.microsoft.com/office/drawing/2014/main" id="{F242D495-3424-75CD-35CB-C20FF4C45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>
            <a:extLst>
              <a:ext uri="{FF2B5EF4-FFF2-40B4-BE49-F238E27FC236}">
                <a16:creationId xmlns:a16="http://schemas.microsoft.com/office/drawing/2014/main" id="{05F0E7B6-CFDD-31C8-CF38-ACD58A9AE3C7}"/>
              </a:ext>
            </a:extLst>
          </p:cNvPr>
          <p:cNvSpPr/>
          <p:nvPr/>
        </p:nvSpPr>
        <p:spPr>
          <a:xfrm>
            <a:off x="172528" y="6058502"/>
            <a:ext cx="3666227" cy="713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6975239-528B-B9C8-6275-3A81F50349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23077" t="30023" r="34812"/>
          <a:stretch/>
        </p:blipFill>
        <p:spPr bwMode="auto">
          <a:xfrm>
            <a:off x="-1" y="-1"/>
            <a:ext cx="3337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D69B86F3-A758-7FBC-CFEA-272E68A55008}"/>
              </a:ext>
            </a:extLst>
          </p:cNvPr>
          <p:cNvSpPr txBox="1">
            <a:spLocks/>
          </p:cNvSpPr>
          <p:nvPr/>
        </p:nvSpPr>
        <p:spPr>
          <a:xfrm>
            <a:off x="3624089" y="828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</a:pPr>
            <a:r>
              <a:rPr lang="pt-BR" sz="2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6. Impacto no Plano de Negócio 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65AF42B-EA5C-AAF8-1320-983B663B4DEF}"/>
              </a:ext>
            </a:extLst>
          </p:cNvPr>
          <p:cNvSpPr/>
          <p:nvPr/>
        </p:nvSpPr>
        <p:spPr>
          <a:xfrm>
            <a:off x="4879909" y="796034"/>
            <a:ext cx="5887617" cy="1387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Classificação </a:t>
            </a:r>
            <a:r>
              <a:rPr lang="pt-BR" b="1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MANUAL DE MILHARES DE IMAGENS</a:t>
            </a:r>
            <a:r>
              <a:rPr lang="pt-BR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ALTO CONSUMO DE TEMPO </a:t>
            </a:r>
            <a:r>
              <a:rPr lang="pt-BR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 equipe (curadoria, marketing, design).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BAIXA PADRONIZAÇÃO</a:t>
            </a:r>
            <a:r>
              <a:rPr lang="pt-BR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na categorização.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RISCO DE PERDA OU DUPLICAÇÃO </a:t>
            </a:r>
            <a:r>
              <a:rPr lang="pt-BR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 conteúdo.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A123ECD-9AE6-70FE-8EA4-50C80225770C}"/>
              </a:ext>
            </a:extLst>
          </p:cNvPr>
          <p:cNvSpPr/>
          <p:nvPr/>
        </p:nvSpPr>
        <p:spPr>
          <a:xfrm>
            <a:off x="4879909" y="2466214"/>
            <a:ext cx="5887617" cy="1387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Depois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AUTOMATIZAÇÃO DE ATÉ 85% DA CURADORIA </a:t>
            </a:r>
            <a:r>
              <a:rPr lang="pt-BR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 imagens.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Equipe redirecionada para </a:t>
            </a:r>
            <a:r>
              <a:rPr lang="pt-BR" b="1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TAREFAS ESTRATÉGICAS</a:t>
            </a:r>
            <a:r>
              <a:rPr lang="pt-BR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PADRONIZAÇÃO E CONSISTÊNCIA </a:t>
            </a:r>
            <a:r>
              <a:rPr lang="pt-BR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 organização do acervo.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FACILIDADE NA LOCALIZAÇÃO E REUTILIZAÇÃO </a:t>
            </a:r>
            <a:r>
              <a:rPr lang="pt-BR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 conteúdos visuais.</a:t>
            </a:r>
          </a:p>
        </p:txBody>
      </p:sp>
      <p:pic>
        <p:nvPicPr>
          <p:cNvPr id="5" name="Gráfico 4" descr="Aspiração estrutura de tópicos">
            <a:extLst>
              <a:ext uri="{FF2B5EF4-FFF2-40B4-BE49-F238E27FC236}">
                <a16:creationId xmlns:a16="http://schemas.microsoft.com/office/drawing/2014/main" id="{6002B4B1-76AB-DBFC-E860-A38471A05F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5509" y="1032498"/>
            <a:ext cx="914400" cy="914400"/>
          </a:xfrm>
          <a:prstGeom prst="rect">
            <a:avLst/>
          </a:prstGeom>
        </p:spPr>
      </p:pic>
      <p:pic>
        <p:nvPicPr>
          <p:cNvPr id="7" name="Gráfico 6" descr="Aspiração estrutura de tópicos">
            <a:extLst>
              <a:ext uri="{FF2B5EF4-FFF2-40B4-BE49-F238E27FC236}">
                <a16:creationId xmlns:a16="http://schemas.microsoft.com/office/drawing/2014/main" id="{D83A8A8D-C999-5C19-FFD0-EB09118F32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65509" y="2702678"/>
            <a:ext cx="914400" cy="914400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FBE95A2-0622-05C1-DF8C-2485139694A4}"/>
              </a:ext>
            </a:extLst>
          </p:cNvPr>
          <p:cNvSpPr/>
          <p:nvPr/>
        </p:nvSpPr>
        <p:spPr>
          <a:xfrm>
            <a:off x="3815509" y="4019207"/>
            <a:ext cx="7390556" cy="1588492"/>
          </a:xfrm>
          <a:prstGeom prst="roundRect">
            <a:avLst>
              <a:gd name="adj" fmla="val 6232"/>
            </a:avLst>
          </a:prstGeom>
          <a:solidFill>
            <a:srgbClr val="02BA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2BAB1"/>
              </a:solidFill>
            </a:endParaRPr>
          </a:p>
        </p:txBody>
      </p:sp>
      <p:sp>
        <p:nvSpPr>
          <p:cNvPr id="9" name="Triângulo isósceles 8">
            <a:extLst>
              <a:ext uri="{FF2B5EF4-FFF2-40B4-BE49-F238E27FC236}">
                <a16:creationId xmlns:a16="http://schemas.microsoft.com/office/drawing/2014/main" id="{5DF43864-30D9-5B8D-048A-53D6736961BA}"/>
              </a:ext>
            </a:extLst>
          </p:cNvPr>
          <p:cNvSpPr/>
          <p:nvPr/>
        </p:nvSpPr>
        <p:spPr>
          <a:xfrm rot="10800000">
            <a:off x="4525623" y="4489953"/>
            <a:ext cx="839755" cy="72392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riângulo isósceles 9">
            <a:extLst>
              <a:ext uri="{FF2B5EF4-FFF2-40B4-BE49-F238E27FC236}">
                <a16:creationId xmlns:a16="http://schemas.microsoft.com/office/drawing/2014/main" id="{7E4F51DE-417D-E740-08EA-D653C7DE9E62}"/>
              </a:ext>
            </a:extLst>
          </p:cNvPr>
          <p:cNvSpPr/>
          <p:nvPr/>
        </p:nvSpPr>
        <p:spPr>
          <a:xfrm>
            <a:off x="7921591" y="4489954"/>
            <a:ext cx="839755" cy="72392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0B4942B-DCF5-9F37-C275-C25F7BFED60B}"/>
              </a:ext>
            </a:extLst>
          </p:cNvPr>
          <p:cNvSpPr/>
          <p:nvPr/>
        </p:nvSpPr>
        <p:spPr>
          <a:xfrm>
            <a:off x="5356048" y="4489954"/>
            <a:ext cx="2127003" cy="723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Menos erros humanos e retrabalho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0D9BB58-9BBE-027B-5CB1-587DBA950ED1}"/>
              </a:ext>
            </a:extLst>
          </p:cNvPr>
          <p:cNvSpPr/>
          <p:nvPr/>
        </p:nvSpPr>
        <p:spPr>
          <a:xfrm>
            <a:off x="8761346" y="4489954"/>
            <a:ext cx="2006180" cy="723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Maior eficiência operacional</a:t>
            </a:r>
          </a:p>
        </p:txBody>
      </p:sp>
    </p:spTree>
    <p:extLst>
      <p:ext uri="{BB962C8B-B14F-4D97-AF65-F5344CB8AC3E}">
        <p14:creationId xmlns:p14="http://schemas.microsoft.com/office/powerpoint/2010/main" val="86948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>
          <a:extLst>
            <a:ext uri="{FF2B5EF4-FFF2-40B4-BE49-F238E27FC236}">
              <a16:creationId xmlns:a16="http://schemas.microsoft.com/office/drawing/2014/main" id="{851087FA-749F-24E0-86E7-7D23503FA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>
            <a:extLst>
              <a:ext uri="{FF2B5EF4-FFF2-40B4-BE49-F238E27FC236}">
                <a16:creationId xmlns:a16="http://schemas.microsoft.com/office/drawing/2014/main" id="{599B66D1-14C5-8ABA-8396-4D54BC74E1AA}"/>
              </a:ext>
            </a:extLst>
          </p:cNvPr>
          <p:cNvSpPr/>
          <p:nvPr/>
        </p:nvSpPr>
        <p:spPr>
          <a:xfrm>
            <a:off x="172528" y="6058502"/>
            <a:ext cx="3666227" cy="713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F51E462-2AA3-4D11-0062-AAE295B574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20603" r="20603"/>
          <a:stretch/>
        </p:blipFill>
        <p:spPr bwMode="auto">
          <a:xfrm>
            <a:off x="-1" y="-1"/>
            <a:ext cx="3337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EDB2074B-7245-BB2C-A9F2-FD770BAEF542}"/>
              </a:ext>
            </a:extLst>
          </p:cNvPr>
          <p:cNvSpPr txBox="1">
            <a:spLocks/>
          </p:cNvSpPr>
          <p:nvPr/>
        </p:nvSpPr>
        <p:spPr>
          <a:xfrm>
            <a:off x="3624089" y="828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</a:pPr>
            <a:r>
              <a:rPr lang="pt-BR" sz="2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6. Impacto no Plano de Negócio 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F7FA801-8A62-81B0-EBA0-FCA88CC3301B}"/>
              </a:ext>
            </a:extLst>
          </p:cNvPr>
          <p:cNvSpPr/>
          <p:nvPr/>
        </p:nvSpPr>
        <p:spPr>
          <a:xfrm>
            <a:off x="3838755" y="796034"/>
            <a:ext cx="5994177" cy="407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800" dirty="0">
                <a:solidFill>
                  <a:srgbClr val="CC46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Redução do tempo com IA: até 80%</a:t>
            </a:r>
            <a:endParaRPr lang="pt-BR" sz="1800" b="1" dirty="0">
              <a:solidFill>
                <a:srgbClr val="CC463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id="{BF617E50-2BE8-B13E-8B20-5E35E2EB6B77}"/>
              </a:ext>
            </a:extLst>
          </p:cNvPr>
          <p:cNvGraphicFramePr>
            <a:graphicFrameLocks noGrp="1"/>
          </p:cNvGraphicFramePr>
          <p:nvPr/>
        </p:nvGraphicFramePr>
        <p:xfrm>
          <a:off x="3851883" y="1306670"/>
          <a:ext cx="7671425" cy="1163457"/>
        </p:xfrm>
        <a:graphic>
          <a:graphicData uri="http://schemas.openxmlformats.org/drawingml/2006/table">
            <a:tbl>
              <a:tblPr>
                <a:tableStyleId>{88C85903-D2FC-413A-BA98-DB0BA61B75EE}</a:tableStyleId>
              </a:tblPr>
              <a:tblGrid>
                <a:gridCol w="1802116">
                  <a:extLst>
                    <a:ext uri="{9D8B030D-6E8A-4147-A177-3AD203B41FA5}">
                      <a16:colId xmlns:a16="http://schemas.microsoft.com/office/drawing/2014/main" val="2212664370"/>
                    </a:ext>
                  </a:extLst>
                </a:gridCol>
                <a:gridCol w="5869309">
                  <a:extLst>
                    <a:ext uri="{9D8B030D-6E8A-4147-A177-3AD203B41FA5}">
                      <a16:colId xmlns:a16="http://schemas.microsoft.com/office/drawing/2014/main" val="795568222"/>
                    </a:ext>
                  </a:extLst>
                </a:gridCol>
              </a:tblGrid>
              <a:tr h="300376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1" u="none" strike="noStrike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Item                                        </a:t>
                      </a:r>
                      <a:endParaRPr lang="pt-BR" sz="1800" b="1" i="0" u="none" strike="noStrike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315" marR="7315" marT="731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463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1" u="none" strike="noStrike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Tempo Estimado para 10.000 imagens                                        </a:t>
                      </a:r>
                      <a:endParaRPr lang="pt-BR" sz="1800" b="1" i="0" u="none" strike="noStrike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315" marR="7315" marT="731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46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843140"/>
                  </a:ext>
                </a:extLst>
              </a:tr>
              <a:tr h="562705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solidFill>
                            <a:srgbClr val="CC4638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Manual</a:t>
                      </a:r>
                      <a:endParaRPr lang="pt-BR" sz="1800" b="0" i="0" u="none" strike="noStrike" dirty="0">
                        <a:solidFill>
                          <a:srgbClr val="CC4638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315" marR="7315" marT="731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solidFill>
                            <a:srgbClr val="CC4638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50 horas (média entre 15-30s/</a:t>
                      </a:r>
                      <a:r>
                        <a:rPr lang="pt-BR" sz="1800" u="none" strike="noStrike" dirty="0" err="1">
                          <a:solidFill>
                            <a:srgbClr val="CC4638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img</a:t>
                      </a:r>
                      <a:r>
                        <a:rPr lang="pt-BR" sz="1800" u="none" strike="noStrike" dirty="0">
                          <a:solidFill>
                            <a:srgbClr val="CC4638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) </a:t>
                      </a:r>
                      <a:endParaRPr lang="pt-BR" sz="1800" b="0" i="0" u="none" strike="noStrike" dirty="0">
                        <a:solidFill>
                          <a:srgbClr val="CC4638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315" marR="7315" marT="731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9433642"/>
                  </a:ext>
                </a:extLst>
              </a:tr>
              <a:tr h="300376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solidFill>
                            <a:srgbClr val="CC4638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Automatizado        </a:t>
                      </a:r>
                      <a:endParaRPr lang="pt-BR" sz="1800" b="0" i="0" u="none" strike="noStrike" dirty="0">
                        <a:solidFill>
                          <a:srgbClr val="CC4638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315" marR="7315" marT="731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u="none" strike="noStrike" dirty="0">
                          <a:solidFill>
                            <a:srgbClr val="CC4638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5-10 horas (processamento + revisão humana mínima)       </a:t>
                      </a:r>
                      <a:endParaRPr lang="pt-BR" sz="1800" b="0" i="0" u="none" strike="noStrike" dirty="0">
                        <a:solidFill>
                          <a:srgbClr val="CC4638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315" marR="7315" marT="731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261582"/>
                  </a:ext>
                </a:extLst>
              </a:tr>
            </a:tbl>
          </a:graphicData>
        </a:graphic>
      </p:graphicFrame>
      <p:sp>
        <p:nvSpPr>
          <p:cNvPr id="16" name="Retângulo 15">
            <a:extLst>
              <a:ext uri="{FF2B5EF4-FFF2-40B4-BE49-F238E27FC236}">
                <a16:creationId xmlns:a16="http://schemas.microsoft.com/office/drawing/2014/main" id="{2F17C729-2226-B930-3380-213396D3C49E}"/>
              </a:ext>
            </a:extLst>
          </p:cNvPr>
          <p:cNvSpPr/>
          <p:nvPr/>
        </p:nvSpPr>
        <p:spPr>
          <a:xfrm>
            <a:off x="3888859" y="3566972"/>
            <a:ext cx="4026010" cy="1200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800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Manual</a:t>
            </a:r>
          </a:p>
          <a:p>
            <a:r>
              <a:rPr lang="pt-BR" sz="1800" b="1" u="sng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50 horas </a:t>
            </a:r>
            <a:r>
              <a:rPr lang="pt-BR" sz="1800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 6,25 dias úteis</a:t>
            </a:r>
            <a:r>
              <a:rPr lang="pt-BR" sz="1800" b="1" u="sng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</a:t>
            </a:r>
          </a:p>
          <a:p>
            <a:r>
              <a:rPr lang="pt-BR" sz="1800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 </a:t>
            </a:r>
            <a:r>
              <a:rPr lang="pt-BR" sz="1800" b="1" dirty="0" err="1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hs</a:t>
            </a:r>
            <a:r>
              <a:rPr lang="pt-BR" sz="1800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/dia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639CA43-1925-163F-DFE4-5B21ECBA3E0A}"/>
              </a:ext>
            </a:extLst>
          </p:cNvPr>
          <p:cNvSpPr txBox="1"/>
          <p:nvPr/>
        </p:nvSpPr>
        <p:spPr>
          <a:xfrm>
            <a:off x="3851883" y="2639232"/>
            <a:ext cx="6719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Fórmula:</a:t>
            </a:r>
          </a:p>
          <a:p>
            <a:r>
              <a:rPr lang="pt-BR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Redução de tempo (%) = ((Manual – IA) / Manual) * 100</a:t>
            </a:r>
          </a:p>
          <a:p>
            <a:r>
              <a:rPr lang="pt-BR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Redução de tempo (%) = (50 - 10) / 50 = </a:t>
            </a:r>
            <a:r>
              <a:rPr lang="pt-BR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80%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6E76C39-8A96-C3FD-F904-37C7849F68C1}"/>
              </a:ext>
            </a:extLst>
          </p:cNvPr>
          <p:cNvSpPr/>
          <p:nvPr/>
        </p:nvSpPr>
        <p:spPr>
          <a:xfrm>
            <a:off x="7497298" y="3566972"/>
            <a:ext cx="4026010" cy="1200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800" b="1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Automatizado</a:t>
            </a:r>
          </a:p>
          <a:p>
            <a:r>
              <a:rPr lang="pt-BR" sz="1800" b="1" u="sng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 horas </a:t>
            </a:r>
            <a:r>
              <a:rPr lang="pt-BR" sz="1800" b="1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 1,25 dias úteis</a:t>
            </a:r>
            <a:r>
              <a:rPr lang="pt-BR" sz="1800" b="1" u="sng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</a:t>
            </a:r>
          </a:p>
          <a:p>
            <a:r>
              <a:rPr lang="pt-BR" sz="1800" b="1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 </a:t>
            </a:r>
            <a:r>
              <a:rPr lang="pt-BR" sz="1800" b="1" dirty="0" err="1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hs</a:t>
            </a:r>
            <a:r>
              <a:rPr lang="pt-BR" sz="1800" b="1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/dia 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FF87F63-5E93-B2D3-FBE4-386A931B2694}"/>
              </a:ext>
            </a:extLst>
          </p:cNvPr>
          <p:cNvSpPr/>
          <p:nvPr/>
        </p:nvSpPr>
        <p:spPr>
          <a:xfrm>
            <a:off x="3838755" y="5064088"/>
            <a:ext cx="7621923" cy="713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Impacto Prático:</a:t>
            </a:r>
            <a:endParaRPr lang="pt-BR" sz="2000" b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2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Ganho de 5 dias úteis</a:t>
            </a:r>
            <a:r>
              <a:rPr lang="pt-BR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→ o equivalente a </a:t>
            </a:r>
            <a:r>
              <a:rPr lang="pt-BR" sz="2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 semana inteira de trabalho economizada</a:t>
            </a:r>
            <a:r>
              <a:rPr lang="pt-BR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para cada 10.000 imagens classificadas</a:t>
            </a:r>
            <a:r>
              <a:rPr lang="pt-BR" sz="2000" dirty="0">
                <a:solidFill>
                  <a:schemeClr val="tx1"/>
                </a:solidFill>
              </a:rPr>
              <a:t>.</a:t>
            </a:r>
            <a:endParaRPr lang="pt-BR" sz="2000" b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15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>
          <a:extLst>
            <a:ext uri="{FF2B5EF4-FFF2-40B4-BE49-F238E27FC236}">
              <a16:creationId xmlns:a16="http://schemas.microsoft.com/office/drawing/2014/main" id="{8E12589C-9C15-87B8-6C56-923CCF945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>
            <a:extLst>
              <a:ext uri="{FF2B5EF4-FFF2-40B4-BE49-F238E27FC236}">
                <a16:creationId xmlns:a16="http://schemas.microsoft.com/office/drawing/2014/main" id="{25F516C5-6E35-7419-DAF3-AE5797A24F19}"/>
              </a:ext>
            </a:extLst>
          </p:cNvPr>
          <p:cNvSpPr/>
          <p:nvPr/>
        </p:nvSpPr>
        <p:spPr>
          <a:xfrm>
            <a:off x="172528" y="6058502"/>
            <a:ext cx="3666227" cy="713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35D14DE-1ECF-4314-78B8-70C88F8C2D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20603" r="20603"/>
          <a:stretch/>
        </p:blipFill>
        <p:spPr bwMode="auto">
          <a:xfrm>
            <a:off x="-1" y="-1"/>
            <a:ext cx="3337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832521EC-1C9E-DACE-4E0C-BE7ECF9C506D}"/>
              </a:ext>
            </a:extLst>
          </p:cNvPr>
          <p:cNvSpPr txBox="1">
            <a:spLocks/>
          </p:cNvSpPr>
          <p:nvPr/>
        </p:nvSpPr>
        <p:spPr>
          <a:xfrm>
            <a:off x="3624089" y="828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</a:pPr>
            <a:r>
              <a:rPr lang="pt-BR" sz="2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6. Impacto no Plano de Negócio 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99594A5-A68A-9984-1899-75C40544F77E}"/>
              </a:ext>
            </a:extLst>
          </p:cNvPr>
          <p:cNvSpPr/>
          <p:nvPr/>
        </p:nvSpPr>
        <p:spPr>
          <a:xfrm>
            <a:off x="3624089" y="670953"/>
            <a:ext cx="5994177" cy="407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800" dirty="0">
                <a:solidFill>
                  <a:srgbClr val="CC46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Simulação de Redução do Custo</a:t>
            </a:r>
            <a:endParaRPr lang="pt-BR" sz="1800" b="1" dirty="0">
              <a:solidFill>
                <a:srgbClr val="CC463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F24E07D-15EF-20DA-F679-523EFA718FCC}"/>
              </a:ext>
            </a:extLst>
          </p:cNvPr>
          <p:cNvSpPr txBox="1"/>
          <p:nvPr/>
        </p:nvSpPr>
        <p:spPr>
          <a:xfrm>
            <a:off x="3710353" y="1251416"/>
            <a:ext cx="8395383" cy="4147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3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pt-BR" sz="1600" b="1" i="0" dirty="0">
                <a:solidFill>
                  <a:srgbClr val="42424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 Manual</a:t>
            </a:r>
            <a:r>
              <a:rPr lang="pt-BR" sz="1600" b="0" i="0" dirty="0">
                <a:solidFill>
                  <a:srgbClr val="42424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pt-BR" sz="1600" b="0" i="0" dirty="0">
                <a:solidFill>
                  <a:srgbClr val="42424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Suponha o custo por hora: R$50</a:t>
            </a:r>
          </a:p>
          <a:p>
            <a:pPr marL="742950" lvl="1" indent="-285750" algn="l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pt-BR" sz="1600" b="0" i="0" dirty="0">
                <a:solidFill>
                  <a:srgbClr val="42424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 total: 50 </a:t>
            </a:r>
            <a:r>
              <a:rPr lang="pt-BR" sz="1600" b="0" i="0" dirty="0" err="1">
                <a:solidFill>
                  <a:srgbClr val="42424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hs</a:t>
            </a:r>
            <a:endParaRPr lang="pt-BR" sz="1600" b="0" i="0" dirty="0">
              <a:solidFill>
                <a:srgbClr val="424242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42950" lvl="1" indent="-285750" algn="l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pt-BR" sz="1600" b="0" i="0" dirty="0">
                <a:solidFill>
                  <a:srgbClr val="42424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 total: 50 horas×R$50/</a:t>
            </a:r>
            <a:r>
              <a:rPr lang="pt-BR" sz="1600" b="0" i="0" dirty="0" err="1">
                <a:solidFill>
                  <a:srgbClr val="42424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hs</a:t>
            </a:r>
            <a:r>
              <a:rPr lang="pt-BR" sz="1600" b="0" i="0" dirty="0">
                <a:solidFill>
                  <a:srgbClr val="42424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R$2.500</a:t>
            </a:r>
          </a:p>
          <a:p>
            <a:pPr algn="l">
              <a:spcBef>
                <a:spcPts val="3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pt-BR" sz="1600" b="1" i="0" dirty="0">
                <a:solidFill>
                  <a:srgbClr val="42424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 Automatizado</a:t>
            </a:r>
            <a:r>
              <a:rPr lang="pt-BR" sz="1600" b="0" i="0" dirty="0">
                <a:solidFill>
                  <a:srgbClr val="42424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pt-BR" sz="1600" b="0" i="0" dirty="0">
                <a:solidFill>
                  <a:srgbClr val="42424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Suponha o custo por hora para revisão: R$50</a:t>
            </a:r>
          </a:p>
          <a:p>
            <a:pPr marL="742950" lvl="1" indent="-285750" algn="l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pt-BR" sz="1600" b="0" i="0" dirty="0">
                <a:solidFill>
                  <a:srgbClr val="42424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 total: 10 </a:t>
            </a:r>
            <a:r>
              <a:rPr lang="pt-BR" sz="1600" b="0" i="0" dirty="0" err="1">
                <a:solidFill>
                  <a:srgbClr val="42424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hs</a:t>
            </a:r>
            <a:endParaRPr lang="pt-BR" sz="1600" b="0" i="0" dirty="0">
              <a:solidFill>
                <a:srgbClr val="424242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42950" lvl="1" indent="-285750" algn="l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pt-BR" sz="1600" b="0" i="0" dirty="0">
                <a:solidFill>
                  <a:srgbClr val="42424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 total: 10 horas×R$50/</a:t>
            </a:r>
            <a:r>
              <a:rPr lang="pt-BR" sz="1600" b="0" i="0" dirty="0" err="1">
                <a:solidFill>
                  <a:srgbClr val="42424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hs</a:t>
            </a:r>
            <a:r>
              <a:rPr lang="pt-BR" sz="1600" b="0" i="0" dirty="0">
                <a:solidFill>
                  <a:srgbClr val="42424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=R$500</a:t>
            </a:r>
          </a:p>
          <a:p>
            <a:pPr marL="742950" lvl="1" indent="-285750" algn="l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pt-BR" sz="1600" dirty="0">
                <a:solidFill>
                  <a:srgbClr val="4242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  <a:r>
              <a:rPr lang="pt-BR" sz="1600" b="0" i="0" dirty="0">
                <a:solidFill>
                  <a:srgbClr val="42424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usto de implementação e manutenção da rede neural: R$1.000 (estimado)</a:t>
            </a:r>
          </a:p>
          <a:p>
            <a:pPr algn="l">
              <a:lnSpc>
                <a:spcPts val="2100"/>
              </a:lnSpc>
              <a:spcBef>
                <a:spcPts val="975"/>
              </a:spcBef>
              <a:spcAft>
                <a:spcPts val="225"/>
              </a:spcAft>
              <a:buNone/>
            </a:pPr>
            <a:r>
              <a:rPr lang="pt-BR" sz="1600" b="1" i="0" dirty="0">
                <a:solidFill>
                  <a:srgbClr val="42424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Fórmula:</a:t>
            </a:r>
          </a:p>
          <a:p>
            <a:pPr algn="l">
              <a:spcBef>
                <a:spcPts val="600"/>
              </a:spcBef>
              <a:spcAft>
                <a:spcPts val="300"/>
              </a:spcAft>
              <a:buNone/>
            </a:pPr>
            <a:r>
              <a:rPr lang="pt-BR" sz="1600" b="0" i="0" dirty="0">
                <a:solidFill>
                  <a:srgbClr val="42424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Redução de custo (%) = ((Manual − Automatizado) / Manual) × 100</a:t>
            </a:r>
          </a:p>
          <a:p>
            <a:pPr algn="l">
              <a:spcBef>
                <a:spcPts val="600"/>
              </a:spcBef>
              <a:spcAft>
                <a:spcPts val="300"/>
              </a:spcAft>
              <a:buNone/>
            </a:pPr>
            <a:r>
              <a:rPr lang="pt-BR" sz="1600" b="0" i="0" dirty="0">
                <a:solidFill>
                  <a:srgbClr val="42424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Redução de custo (%) = ((2.500 − 1.500) / 2.500) × 100 = </a:t>
            </a:r>
            <a:r>
              <a:rPr lang="pt-BR" sz="1600" b="1" i="0" dirty="0">
                <a:solidFill>
                  <a:srgbClr val="42424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40%</a:t>
            </a:r>
            <a:endParaRPr lang="pt-BR" sz="2000" b="1" i="0" dirty="0">
              <a:solidFill>
                <a:srgbClr val="02BAB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25FAEA0-9D5D-313C-61D9-059BDDA53B28}"/>
              </a:ext>
            </a:extLst>
          </p:cNvPr>
          <p:cNvSpPr txBox="1"/>
          <p:nvPr/>
        </p:nvSpPr>
        <p:spPr>
          <a:xfrm>
            <a:off x="6621177" y="5750725"/>
            <a:ext cx="492795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i="0" dirty="0">
                <a:solidFill>
                  <a:srgbClr val="02BAB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Estimativa de Redução de Custo</a:t>
            </a:r>
            <a:r>
              <a:rPr lang="pt-BR" sz="2000" b="0" i="0" dirty="0">
                <a:solidFill>
                  <a:srgbClr val="02BAB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pt-BR" sz="2000" b="1" i="0" dirty="0">
                <a:solidFill>
                  <a:srgbClr val="02BAB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40%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236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>
          <a:extLst>
            <a:ext uri="{FF2B5EF4-FFF2-40B4-BE49-F238E27FC236}">
              <a16:creationId xmlns:a16="http://schemas.microsoft.com/office/drawing/2014/main" id="{C061AB75-2937-82B0-B841-2B667F91F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>
            <a:extLst>
              <a:ext uri="{FF2B5EF4-FFF2-40B4-BE49-F238E27FC236}">
                <a16:creationId xmlns:a16="http://schemas.microsoft.com/office/drawing/2014/main" id="{200549E1-1A3D-48DE-681F-A55F5A514B01}"/>
              </a:ext>
            </a:extLst>
          </p:cNvPr>
          <p:cNvSpPr/>
          <p:nvPr/>
        </p:nvSpPr>
        <p:spPr>
          <a:xfrm>
            <a:off x="172528" y="6058502"/>
            <a:ext cx="3666227" cy="713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5D35860E-1807-0CC3-AB25-1F9178B7753B}"/>
              </a:ext>
            </a:extLst>
          </p:cNvPr>
          <p:cNvSpPr txBox="1">
            <a:spLocks/>
          </p:cNvSpPr>
          <p:nvPr/>
        </p:nvSpPr>
        <p:spPr>
          <a:xfrm>
            <a:off x="429208" y="82800"/>
            <a:ext cx="9819617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</a:pPr>
            <a:r>
              <a:rPr lang="pt-BR" sz="2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6. Conclusões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7930772-6C7E-917C-C626-77E9265EF94B}"/>
              </a:ext>
            </a:extLst>
          </p:cNvPr>
          <p:cNvSpPr/>
          <p:nvPr/>
        </p:nvSpPr>
        <p:spPr>
          <a:xfrm>
            <a:off x="429208" y="930774"/>
            <a:ext cx="3524066" cy="4928849"/>
          </a:xfrm>
          <a:prstGeom prst="roundRect">
            <a:avLst>
              <a:gd name="adj" fmla="val 6232"/>
            </a:avLst>
          </a:prstGeom>
          <a:solidFill>
            <a:srgbClr val="02BA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2BAB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6F80D4AA-FD82-0086-7D22-B017A34C513E}"/>
              </a:ext>
            </a:extLst>
          </p:cNvPr>
          <p:cNvSpPr/>
          <p:nvPr/>
        </p:nvSpPr>
        <p:spPr>
          <a:xfrm>
            <a:off x="4251898" y="930774"/>
            <a:ext cx="3524066" cy="4928849"/>
          </a:xfrm>
          <a:prstGeom prst="roundRect">
            <a:avLst>
              <a:gd name="adj" fmla="val 6232"/>
            </a:avLst>
          </a:prstGeom>
          <a:solidFill>
            <a:srgbClr val="02BA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2BAB1"/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E5498A1C-E14A-4679-82FC-B191D13FDBA7}"/>
              </a:ext>
            </a:extLst>
          </p:cNvPr>
          <p:cNvSpPr/>
          <p:nvPr/>
        </p:nvSpPr>
        <p:spPr>
          <a:xfrm>
            <a:off x="8074596" y="930774"/>
            <a:ext cx="3524066" cy="4928849"/>
          </a:xfrm>
          <a:prstGeom prst="roundRect">
            <a:avLst>
              <a:gd name="adj" fmla="val 6232"/>
            </a:avLst>
          </a:prstGeom>
          <a:solidFill>
            <a:srgbClr val="02BA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2BAB1"/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85F2F3CE-C022-49F1-7C38-323BC31DD761}"/>
              </a:ext>
            </a:extLst>
          </p:cNvPr>
          <p:cNvSpPr/>
          <p:nvPr/>
        </p:nvSpPr>
        <p:spPr>
          <a:xfrm>
            <a:off x="707673" y="1250123"/>
            <a:ext cx="2967135" cy="723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solidFill>
                  <a:srgbClr val="CC46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Impacto em </a:t>
            </a:r>
          </a:p>
          <a:p>
            <a:pPr algn="ctr"/>
            <a:r>
              <a:rPr lang="pt-BR" sz="1800" b="1" dirty="0">
                <a:solidFill>
                  <a:srgbClr val="CC46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 E CUSTO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F41F413E-3F3A-E9DF-FF9D-FFC61827E73B}"/>
              </a:ext>
            </a:extLst>
          </p:cNvPr>
          <p:cNvSpPr/>
          <p:nvPr/>
        </p:nvSpPr>
        <p:spPr>
          <a:xfrm>
            <a:off x="4530363" y="1250123"/>
            <a:ext cx="2967135" cy="723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solidFill>
                  <a:srgbClr val="CC46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Impacto </a:t>
            </a:r>
          </a:p>
          <a:p>
            <a:pPr algn="ctr"/>
            <a:r>
              <a:rPr lang="pt-BR" sz="1800" b="1" dirty="0">
                <a:solidFill>
                  <a:srgbClr val="CC46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ESTRATÉGICO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88DAD331-3676-C478-213B-5C38345931E9}"/>
              </a:ext>
            </a:extLst>
          </p:cNvPr>
          <p:cNvSpPr/>
          <p:nvPr/>
        </p:nvSpPr>
        <p:spPr>
          <a:xfrm>
            <a:off x="8074597" y="1250123"/>
            <a:ext cx="3524064" cy="723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solidFill>
                  <a:srgbClr val="CC46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Impacto em </a:t>
            </a:r>
          </a:p>
          <a:p>
            <a:pPr algn="ctr"/>
            <a:r>
              <a:rPr lang="pt-BR" sz="1800" b="1" dirty="0">
                <a:solidFill>
                  <a:srgbClr val="CC46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QUALIDADE, IMAGEM DA MARCA E DIVULGAÇÃO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DB83EA9B-33F9-5E05-86F2-2E2173A12CC3}"/>
              </a:ext>
            </a:extLst>
          </p:cNvPr>
          <p:cNvSpPr/>
          <p:nvPr/>
        </p:nvSpPr>
        <p:spPr>
          <a:xfrm>
            <a:off x="429207" y="2293399"/>
            <a:ext cx="3524068" cy="33609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rgbClr val="CC46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Redução de tempo</a:t>
            </a:r>
            <a:r>
              <a:rPr lang="pt-B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para classificação de imagens em </a:t>
            </a:r>
            <a:r>
              <a:rPr lang="pt-BR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80%</a:t>
            </a:r>
            <a:r>
              <a:rPr lang="pt-B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rgbClr val="CC46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Redução de custos</a:t>
            </a:r>
            <a:r>
              <a:rPr lang="pt-BR" sz="1600" dirty="0">
                <a:solidFill>
                  <a:srgbClr val="CC46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 mão de obra alocada em tarefas repetitivas.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rgbClr val="CC46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Diminuição de tempo de resposta </a:t>
            </a:r>
            <a:r>
              <a:rPr lang="pt-B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 demandas internas e externas (campanhas, revistas, sites).</a:t>
            </a:r>
            <a:endParaRPr lang="pt-BR" sz="16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1E7E2AEA-DFF7-684B-01CF-8BB0F8CD25D5}"/>
              </a:ext>
            </a:extLst>
          </p:cNvPr>
          <p:cNvSpPr/>
          <p:nvPr/>
        </p:nvSpPr>
        <p:spPr>
          <a:xfrm>
            <a:off x="4251896" y="2293399"/>
            <a:ext cx="3524068" cy="33609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Melhoria </a:t>
            </a:r>
            <a:r>
              <a:rPr lang="pt-BR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 </a:t>
            </a:r>
            <a:r>
              <a:rPr lang="pt-BR" sz="1600" b="1" dirty="0">
                <a:solidFill>
                  <a:srgbClr val="CC46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inteligência organizacional com dados </a:t>
            </a:r>
            <a:r>
              <a:rPr lang="pt-B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 categorias bem estruturadas.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Suporte à </a:t>
            </a:r>
            <a:r>
              <a:rPr lang="pt-BR" sz="1600" b="1" dirty="0">
                <a:solidFill>
                  <a:srgbClr val="CC46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transformação digital</a:t>
            </a:r>
            <a:r>
              <a:rPr lang="pt-BR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 empresa.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Possibilidade futura de monetização da ferramenta para outras agências de turismo.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C67DFED4-1ED9-32B3-F5CE-D4AE803DA7BE}"/>
              </a:ext>
            </a:extLst>
          </p:cNvPr>
          <p:cNvSpPr/>
          <p:nvPr/>
        </p:nvSpPr>
        <p:spPr>
          <a:xfrm>
            <a:off x="8074593" y="2293399"/>
            <a:ext cx="3524068" cy="33609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rgbClr val="CC46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Catálogos mais organizados </a:t>
            </a:r>
            <a:r>
              <a:rPr lang="pt-B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 profissionais.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rgbClr val="CC46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Maior agilidade na publicação de conteúdo visual </a:t>
            </a:r>
            <a:r>
              <a:rPr lang="pt-B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nas plataformas parceiras.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rgbClr val="CC46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Maior visibilidade da marca </a:t>
            </a:r>
            <a:r>
              <a:rPr lang="pt-B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nos canais de terceiros (revistas, sites).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rgbClr val="CC46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Captação de novos clientes </a:t>
            </a:r>
            <a:r>
              <a:rPr lang="pt-B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através da exposição espontânea da marca vinculada a imagens de alta qualidade.</a:t>
            </a:r>
          </a:p>
        </p:txBody>
      </p:sp>
    </p:spTree>
    <p:extLst>
      <p:ext uri="{BB962C8B-B14F-4D97-AF65-F5344CB8AC3E}">
        <p14:creationId xmlns:p14="http://schemas.microsoft.com/office/powerpoint/2010/main" val="57963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199C3A5E-F06E-6DE9-470B-3D4A0B23D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9;p7">
            <a:extLst>
              <a:ext uri="{FF2B5EF4-FFF2-40B4-BE49-F238E27FC236}">
                <a16:creationId xmlns:a16="http://schemas.microsoft.com/office/drawing/2014/main" id="{205ACF7F-0599-A97F-CA33-29BD957BCA7D}"/>
              </a:ext>
            </a:extLst>
          </p:cNvPr>
          <p:cNvSpPr/>
          <p:nvPr/>
        </p:nvSpPr>
        <p:spPr>
          <a:xfrm>
            <a:off x="-1" y="2365863"/>
            <a:ext cx="9880847" cy="178476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320;p7">
            <a:extLst>
              <a:ext uri="{FF2B5EF4-FFF2-40B4-BE49-F238E27FC236}">
                <a16:creationId xmlns:a16="http://schemas.microsoft.com/office/drawing/2014/main" id="{BF00528D-AF3A-E8D2-A1C7-A7B2275C98EC}"/>
              </a:ext>
            </a:extLst>
          </p:cNvPr>
          <p:cNvSpPr/>
          <p:nvPr/>
        </p:nvSpPr>
        <p:spPr>
          <a:xfrm>
            <a:off x="278296" y="2935080"/>
            <a:ext cx="923146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pt-BR" sz="3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6. Próximos passos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321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>
          <a:extLst>
            <a:ext uri="{FF2B5EF4-FFF2-40B4-BE49-F238E27FC236}">
              <a16:creationId xmlns:a16="http://schemas.microsoft.com/office/drawing/2014/main" id="{013B2AEF-98E1-0C56-04E9-6F02FD5AB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05;p6">
            <a:extLst>
              <a:ext uri="{FF2B5EF4-FFF2-40B4-BE49-F238E27FC236}">
                <a16:creationId xmlns:a16="http://schemas.microsoft.com/office/drawing/2014/main" id="{F2C62CE0-077B-722F-B56C-B592879B0CBE}"/>
              </a:ext>
            </a:extLst>
          </p:cNvPr>
          <p:cNvSpPr/>
          <p:nvPr/>
        </p:nvSpPr>
        <p:spPr>
          <a:xfrm>
            <a:off x="4320417" y="822232"/>
            <a:ext cx="7093121" cy="45242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r>
              <a:rPr lang="pt-BR" sz="1800" b="1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Objetivo do Trabalho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endParaRPr lang="pt-BR" sz="18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endParaRPr lang="pt-BR" sz="18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r>
              <a:rPr lang="pt-BR" sz="1800" b="1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Contextualização do Problema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endParaRPr lang="pt-BR" sz="18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endParaRPr lang="pt-BR" sz="18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r>
              <a:rPr lang="pt-BR" sz="1800" b="1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Base de Dados 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endParaRPr lang="pt-BR" sz="18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endParaRPr lang="pt-BR" sz="18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r>
              <a:rPr lang="pt-BR" sz="1800" b="1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Modelos Testados e Resultados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endParaRPr lang="pt-BR" sz="18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endParaRPr lang="pt-BR" sz="18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r>
              <a:rPr lang="pt-BR" sz="1800" b="1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Impacto no Plano de Negócio e conclusão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endParaRPr lang="pt-BR" sz="18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endParaRPr lang="pt-BR" sz="18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r>
              <a:rPr lang="pt-BR" sz="1800" b="1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Próximos passos</a:t>
            </a:r>
          </a:p>
        </p:txBody>
      </p: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3B7525B3-7382-4E0B-78C6-D467646F52B5}"/>
              </a:ext>
            </a:extLst>
          </p:cNvPr>
          <p:cNvGrpSpPr/>
          <p:nvPr/>
        </p:nvGrpSpPr>
        <p:grpSpPr>
          <a:xfrm>
            <a:off x="3967682" y="650858"/>
            <a:ext cx="145712" cy="4894897"/>
            <a:chOff x="3967682" y="650858"/>
            <a:chExt cx="145712" cy="4894897"/>
          </a:xfrm>
        </p:grpSpPr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8E72252A-63E5-2998-6F4E-116BCED42C74}"/>
                </a:ext>
              </a:extLst>
            </p:cNvPr>
            <p:cNvCxnSpPr>
              <a:cxnSpLocks/>
            </p:cNvCxnSpPr>
            <p:nvPr/>
          </p:nvCxnSpPr>
          <p:spPr>
            <a:xfrm>
              <a:off x="4040538" y="690370"/>
              <a:ext cx="0" cy="4788000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B4DD0531-8FE7-F760-2889-3D56D739F6EB}"/>
                </a:ext>
              </a:extLst>
            </p:cNvPr>
            <p:cNvSpPr/>
            <p:nvPr/>
          </p:nvSpPr>
          <p:spPr>
            <a:xfrm>
              <a:off x="3967682" y="650858"/>
              <a:ext cx="145712" cy="14577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ADB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FBB82748-2FF2-0909-B2DC-42E3A6EFF80C}"/>
                </a:ext>
              </a:extLst>
            </p:cNvPr>
            <p:cNvSpPr/>
            <p:nvPr/>
          </p:nvSpPr>
          <p:spPr>
            <a:xfrm>
              <a:off x="3967682" y="1746809"/>
              <a:ext cx="145712" cy="14577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ADB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8AD79D9B-7E6A-389A-FE2E-FFA2E8067A35}"/>
                </a:ext>
              </a:extLst>
            </p:cNvPr>
            <p:cNvSpPr/>
            <p:nvPr/>
          </p:nvSpPr>
          <p:spPr>
            <a:xfrm>
              <a:off x="3967682" y="2112126"/>
              <a:ext cx="145712" cy="14577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ADB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474A9959-19F2-3CDE-922D-01D6CC5797EF}"/>
                </a:ext>
              </a:extLst>
            </p:cNvPr>
            <p:cNvSpPr/>
            <p:nvPr/>
          </p:nvSpPr>
          <p:spPr>
            <a:xfrm>
              <a:off x="3967682" y="1016175"/>
              <a:ext cx="145712" cy="14577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ADB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52D0CB91-83A8-1F68-7A6A-B11A11A23CE2}"/>
                </a:ext>
              </a:extLst>
            </p:cNvPr>
            <p:cNvSpPr/>
            <p:nvPr/>
          </p:nvSpPr>
          <p:spPr>
            <a:xfrm>
              <a:off x="3967682" y="1381492"/>
              <a:ext cx="145712" cy="14577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ADB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18E7CA3F-C7B4-31D3-4ACA-4076F9199965}"/>
                </a:ext>
              </a:extLst>
            </p:cNvPr>
            <p:cNvSpPr/>
            <p:nvPr/>
          </p:nvSpPr>
          <p:spPr>
            <a:xfrm>
              <a:off x="3967682" y="2477443"/>
              <a:ext cx="145712" cy="14577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ADB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9A0721A5-4791-5E4F-3D98-91671CFD7867}"/>
                </a:ext>
              </a:extLst>
            </p:cNvPr>
            <p:cNvSpPr/>
            <p:nvPr/>
          </p:nvSpPr>
          <p:spPr>
            <a:xfrm>
              <a:off x="3967682" y="2842760"/>
              <a:ext cx="145712" cy="14577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ADB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C88AC131-34EA-C74C-2BFD-FF9F13925C47}"/>
                </a:ext>
              </a:extLst>
            </p:cNvPr>
            <p:cNvSpPr/>
            <p:nvPr/>
          </p:nvSpPr>
          <p:spPr>
            <a:xfrm>
              <a:off x="3967682" y="3208077"/>
              <a:ext cx="145712" cy="14577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ADB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A982230A-DC77-3820-2C72-4720AD784D75}"/>
                </a:ext>
              </a:extLst>
            </p:cNvPr>
            <p:cNvSpPr/>
            <p:nvPr/>
          </p:nvSpPr>
          <p:spPr>
            <a:xfrm>
              <a:off x="3967682" y="3573394"/>
              <a:ext cx="145712" cy="14577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ADB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9515C856-04F2-4A97-A17D-315893251140}"/>
                </a:ext>
              </a:extLst>
            </p:cNvPr>
            <p:cNvSpPr/>
            <p:nvPr/>
          </p:nvSpPr>
          <p:spPr>
            <a:xfrm>
              <a:off x="3967682" y="3938711"/>
              <a:ext cx="145712" cy="14577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ADB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55E038C7-9736-EA32-1FFD-03078D7C0019}"/>
                </a:ext>
              </a:extLst>
            </p:cNvPr>
            <p:cNvSpPr/>
            <p:nvPr/>
          </p:nvSpPr>
          <p:spPr>
            <a:xfrm>
              <a:off x="3967682" y="4304028"/>
              <a:ext cx="145712" cy="14577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ADB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450506BC-C875-0B5F-006E-A99B12D14FA5}"/>
                </a:ext>
              </a:extLst>
            </p:cNvPr>
            <p:cNvSpPr/>
            <p:nvPr/>
          </p:nvSpPr>
          <p:spPr>
            <a:xfrm>
              <a:off x="3967682" y="4669345"/>
              <a:ext cx="145712" cy="14577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ADB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8FE22D0F-6068-05D7-2119-01220F7C492B}"/>
                </a:ext>
              </a:extLst>
            </p:cNvPr>
            <p:cNvSpPr/>
            <p:nvPr/>
          </p:nvSpPr>
          <p:spPr>
            <a:xfrm>
              <a:off x="3967682" y="5034663"/>
              <a:ext cx="145712" cy="14577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ADB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17220BEA-6CC0-CA8B-88D0-3603F1B3518B}"/>
                </a:ext>
              </a:extLst>
            </p:cNvPr>
            <p:cNvSpPr/>
            <p:nvPr/>
          </p:nvSpPr>
          <p:spPr>
            <a:xfrm>
              <a:off x="3967682" y="5399981"/>
              <a:ext cx="145712" cy="14577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ADB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p:pic>
        <p:nvPicPr>
          <p:cNvPr id="12" name="Picture 4" descr="Imagem gerada">
            <a:extLst>
              <a:ext uri="{FF2B5EF4-FFF2-40B4-BE49-F238E27FC236}">
                <a16:creationId xmlns:a16="http://schemas.microsoft.com/office/drawing/2014/main" id="{DEA737B6-E24D-7EC2-B906-C9D9971CDE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7" r="30648"/>
          <a:stretch/>
        </p:blipFill>
        <p:spPr bwMode="auto">
          <a:xfrm>
            <a:off x="-264694" y="729882"/>
            <a:ext cx="4159520" cy="4788000"/>
          </a:xfrm>
          <a:prstGeom prst="roundRect">
            <a:avLst>
              <a:gd name="adj" fmla="val 220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B28AD8-9323-7A12-1AF2-8A3634F38DC9}"/>
              </a:ext>
            </a:extLst>
          </p:cNvPr>
          <p:cNvSpPr txBox="1">
            <a:spLocks/>
          </p:cNvSpPr>
          <p:nvPr/>
        </p:nvSpPr>
        <p:spPr>
          <a:xfrm>
            <a:off x="895843" y="191607"/>
            <a:ext cx="2798149" cy="4987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3600" dirty="0">
                <a:solidFill>
                  <a:srgbClr val="6ADBD9"/>
                </a:solidFill>
                <a:latin typeface="Open Sans" panose="020B0604020202020204" charset="0"/>
              </a:rPr>
              <a:t>Agenda</a:t>
            </a:r>
            <a:endParaRPr lang="en-US" sz="3600" dirty="0">
              <a:solidFill>
                <a:srgbClr val="6ADBD9"/>
              </a:solidFill>
              <a:latin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25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>
          <a:extLst>
            <a:ext uri="{FF2B5EF4-FFF2-40B4-BE49-F238E27FC236}">
              <a16:creationId xmlns:a16="http://schemas.microsoft.com/office/drawing/2014/main" id="{B437A1BD-81C0-62DE-14FB-81D60FAB0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>
            <a:extLst>
              <a:ext uri="{FF2B5EF4-FFF2-40B4-BE49-F238E27FC236}">
                <a16:creationId xmlns:a16="http://schemas.microsoft.com/office/drawing/2014/main" id="{F7FAD16F-B322-580E-65FA-BA280C750630}"/>
              </a:ext>
            </a:extLst>
          </p:cNvPr>
          <p:cNvSpPr/>
          <p:nvPr/>
        </p:nvSpPr>
        <p:spPr>
          <a:xfrm>
            <a:off x="172528" y="6058502"/>
            <a:ext cx="3666227" cy="713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074" name="Picture 2" descr="Leiden vista do céu à noite">
            <a:extLst>
              <a:ext uri="{FF2B5EF4-FFF2-40B4-BE49-F238E27FC236}">
                <a16:creationId xmlns:a16="http://schemas.microsoft.com/office/drawing/2014/main" id="{370ADE6B-533A-5A9F-94A1-952223BEF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33780" r="33780"/>
          <a:stretch/>
        </p:blipFill>
        <p:spPr bwMode="auto">
          <a:xfrm>
            <a:off x="0" y="0"/>
            <a:ext cx="3337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CD20C0D9-DF41-E9D9-CB4B-D960F7E9F30F}"/>
              </a:ext>
            </a:extLst>
          </p:cNvPr>
          <p:cNvSpPr txBox="1">
            <a:spLocks/>
          </p:cNvSpPr>
          <p:nvPr/>
        </p:nvSpPr>
        <p:spPr>
          <a:xfrm>
            <a:off x="3624089" y="828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</a:pPr>
            <a:r>
              <a:rPr lang="pt-BR" sz="2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6. Próximos passos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0AAC85F-9859-6BAC-57C8-2126B4ED541B}"/>
              </a:ext>
            </a:extLst>
          </p:cNvPr>
          <p:cNvSpPr/>
          <p:nvPr/>
        </p:nvSpPr>
        <p:spPr>
          <a:xfrm>
            <a:off x="4048376" y="2362144"/>
            <a:ext cx="3560482" cy="25299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Melhorar acurácias do modelo visando redução das revisões, diminuir tempo de classificação das imagens e aumentar ganho financeiro.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FEF02FA-0449-5958-DE25-3DF187578658}"/>
              </a:ext>
            </a:extLst>
          </p:cNvPr>
          <p:cNvSpPr/>
          <p:nvPr/>
        </p:nvSpPr>
        <p:spPr>
          <a:xfrm>
            <a:off x="8169310" y="2362144"/>
            <a:ext cx="3406391" cy="25299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Aumentar o número de classes e atingir novas áreas.</a:t>
            </a:r>
          </a:p>
        </p:txBody>
      </p:sp>
      <p:pic>
        <p:nvPicPr>
          <p:cNvPr id="10" name="Gráfico 9" descr="Rede com preenchimento sólido">
            <a:extLst>
              <a:ext uri="{FF2B5EF4-FFF2-40B4-BE49-F238E27FC236}">
                <a16:creationId xmlns:a16="http://schemas.microsoft.com/office/drawing/2014/main" id="{A4942FB1-91F4-6FEC-7FDC-B050A8DECD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69310" y="1447744"/>
            <a:ext cx="914400" cy="914400"/>
          </a:xfrm>
          <a:prstGeom prst="rect">
            <a:avLst/>
          </a:prstGeom>
        </p:spPr>
      </p:pic>
      <p:pic>
        <p:nvPicPr>
          <p:cNvPr id="11" name="Gráfico 10" descr="Gráfico linear com preenchimento sólido">
            <a:extLst>
              <a:ext uri="{FF2B5EF4-FFF2-40B4-BE49-F238E27FC236}">
                <a16:creationId xmlns:a16="http://schemas.microsoft.com/office/drawing/2014/main" id="{BB80562A-A83D-77DB-B00D-C0BDCC706A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048376" y="14477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98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6DC57AB1-A0BA-845C-6510-3F01951609F5}"/>
              </a:ext>
            </a:extLst>
          </p:cNvPr>
          <p:cNvSpPr/>
          <p:nvPr/>
        </p:nvSpPr>
        <p:spPr>
          <a:xfrm>
            <a:off x="11293311" y="311085"/>
            <a:ext cx="669303" cy="480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328" name="Google Shape;1328;p97"/>
          <p:cNvPicPr preferRelativeResize="0"/>
          <p:nvPr/>
        </p:nvPicPr>
        <p:blipFill rotWithShape="1">
          <a:blip r:embed="rId3">
            <a:alphaModFix/>
          </a:blip>
          <a:srcRect l="-43947"/>
          <a:stretch/>
        </p:blipFill>
        <p:spPr>
          <a:xfrm rot="10800000" flipH="1">
            <a:off x="-4595325" y="-1"/>
            <a:ext cx="14882325" cy="6858000"/>
          </a:xfrm>
          <a:prstGeom prst="trapezoid">
            <a:avLst>
              <a:gd name="adj" fmla="val 41313"/>
            </a:avLst>
          </a:prstGeom>
          <a:noFill/>
          <a:ln>
            <a:noFill/>
          </a:ln>
        </p:spPr>
      </p:pic>
      <p:pic>
        <p:nvPicPr>
          <p:cNvPr id="1329" name="Google Shape;1329;p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270651" y="-2"/>
            <a:ext cx="12733299" cy="2993113"/>
          </a:xfrm>
          <a:prstGeom prst="rect">
            <a:avLst/>
          </a:prstGeom>
          <a:noFill/>
          <a:ln>
            <a:noFill/>
          </a:ln>
        </p:spPr>
      </p:pic>
      <p:sp>
        <p:nvSpPr>
          <p:cNvPr id="1330" name="Google Shape;1330;p97"/>
          <p:cNvSpPr txBox="1"/>
          <p:nvPr/>
        </p:nvSpPr>
        <p:spPr>
          <a:xfrm>
            <a:off x="3249715" y="5871641"/>
            <a:ext cx="2846284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</a:pPr>
            <a:r>
              <a:rPr lang="pt-BR" sz="1100" b="1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http://labdata.fia.com.br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</a:pPr>
            <a:r>
              <a:rPr lang="pt-BR" sz="1100" b="1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Instagram: @labdatafia</a:t>
            </a:r>
            <a:endParaRPr sz="1100" b="1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</a:pPr>
            <a:r>
              <a:rPr lang="pt-BR" sz="1100" b="1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Facebook: @LabdataFIA</a:t>
            </a:r>
            <a:endParaRPr sz="1100" b="1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1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31" name="Google Shape;1331;p9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97653" y="3152501"/>
            <a:ext cx="5550408" cy="149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9;p7">
            <a:extLst>
              <a:ext uri="{FF2B5EF4-FFF2-40B4-BE49-F238E27FC236}">
                <a16:creationId xmlns:a16="http://schemas.microsoft.com/office/drawing/2014/main" id="{C6BD0284-4141-6E45-3927-7C977A747838}"/>
              </a:ext>
            </a:extLst>
          </p:cNvPr>
          <p:cNvSpPr/>
          <p:nvPr/>
        </p:nvSpPr>
        <p:spPr>
          <a:xfrm>
            <a:off x="-1" y="2365863"/>
            <a:ext cx="9880847" cy="178476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320;p7">
            <a:extLst>
              <a:ext uri="{FF2B5EF4-FFF2-40B4-BE49-F238E27FC236}">
                <a16:creationId xmlns:a16="http://schemas.microsoft.com/office/drawing/2014/main" id="{AFC45DF7-676C-90BB-B140-E731C6995BF2}"/>
              </a:ext>
            </a:extLst>
          </p:cNvPr>
          <p:cNvSpPr/>
          <p:nvPr/>
        </p:nvSpPr>
        <p:spPr>
          <a:xfrm>
            <a:off x="278296" y="2935080"/>
            <a:ext cx="923146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pt-BR" sz="3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1. Objetivo do Trabalho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186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>
            <a:extLst>
              <a:ext uri="{FF2B5EF4-FFF2-40B4-BE49-F238E27FC236}">
                <a16:creationId xmlns:a16="http://schemas.microsoft.com/office/drawing/2014/main" id="{09528BCA-31E8-1602-A36D-8E06E5A14F5A}"/>
              </a:ext>
            </a:extLst>
          </p:cNvPr>
          <p:cNvSpPr/>
          <p:nvPr/>
        </p:nvSpPr>
        <p:spPr>
          <a:xfrm>
            <a:off x="172528" y="6058502"/>
            <a:ext cx="3666227" cy="713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E669DF-B97C-4054-02FB-46932A306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18863" r="18863"/>
          <a:stretch/>
        </p:blipFill>
        <p:spPr bwMode="auto">
          <a:xfrm>
            <a:off x="-1" y="-1"/>
            <a:ext cx="3337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7DD2687A-EA46-EC93-393D-0C212BAE5095}"/>
              </a:ext>
            </a:extLst>
          </p:cNvPr>
          <p:cNvSpPr/>
          <p:nvPr/>
        </p:nvSpPr>
        <p:spPr>
          <a:xfrm>
            <a:off x="3544231" y="943076"/>
            <a:ext cx="7946154" cy="51154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0" rtlCol="0" anchor="t"/>
          <a:lstStyle/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O trabalho tem como objetivo o </a:t>
            </a:r>
            <a:r>
              <a:rPr lang="pt-BR" b="1" dirty="0">
                <a:solidFill>
                  <a:srgbClr val="434343"/>
                </a:solidFill>
                <a:latin typeface="Open Sans" panose="020B0604020202020204" charset="0"/>
              </a:rPr>
              <a:t>desenvolvimento e a avaliação de modelos de </a:t>
            </a:r>
            <a:r>
              <a:rPr lang="pt-BR" b="1" dirty="0" err="1">
                <a:solidFill>
                  <a:srgbClr val="434343"/>
                </a:solidFill>
                <a:latin typeface="Open Sans" panose="020B0604020202020204" charset="0"/>
              </a:rPr>
              <a:t>Deep</a:t>
            </a:r>
            <a:r>
              <a:rPr lang="pt-BR" b="1" dirty="0">
                <a:solidFill>
                  <a:srgbClr val="434343"/>
                </a:solidFill>
                <a:latin typeface="Open Sans" panose="020B0604020202020204" charset="0"/>
              </a:rPr>
              <a:t> Learning aplicados à tarefa de classificação automática de imagens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em categorias de cenários ao redor do mundo, com foco na aplicação prática para uma empresa do setor de turismo.</a:t>
            </a:r>
          </a:p>
          <a:p>
            <a:endParaRPr lang="pt-BR" dirty="0">
              <a:solidFill>
                <a:srgbClr val="434343"/>
              </a:solidFill>
              <a:latin typeface="Open Sans" panose="020B0604020202020204" charset="0"/>
            </a:endParaRPr>
          </a:p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A proposta consiste em classificar imagens em seis categorias distintas — </a:t>
            </a:r>
            <a:r>
              <a:rPr lang="pt-BR" i="1" dirty="0" err="1">
                <a:solidFill>
                  <a:srgbClr val="434343"/>
                </a:solidFill>
                <a:latin typeface="Open Sans" panose="020B0604020202020204" charset="0"/>
              </a:rPr>
              <a:t>buildings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, </a:t>
            </a:r>
            <a:r>
              <a:rPr lang="pt-BR" i="1" dirty="0" err="1">
                <a:solidFill>
                  <a:srgbClr val="434343"/>
                </a:solidFill>
                <a:latin typeface="Open Sans" panose="020B0604020202020204" charset="0"/>
              </a:rPr>
              <a:t>forest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, </a:t>
            </a:r>
            <a:r>
              <a:rPr lang="pt-BR" i="1" dirty="0" err="1">
                <a:solidFill>
                  <a:srgbClr val="434343"/>
                </a:solidFill>
                <a:latin typeface="Open Sans" panose="020B0604020202020204" charset="0"/>
              </a:rPr>
              <a:t>glacier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, </a:t>
            </a:r>
            <a:r>
              <a:rPr lang="pt-BR" i="1" dirty="0">
                <a:solidFill>
                  <a:srgbClr val="434343"/>
                </a:solidFill>
                <a:latin typeface="Open Sans" panose="020B0604020202020204" charset="0"/>
              </a:rPr>
              <a:t>mountain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, </a:t>
            </a:r>
            <a:r>
              <a:rPr lang="pt-BR" i="1" dirty="0">
                <a:solidFill>
                  <a:srgbClr val="434343"/>
                </a:solidFill>
                <a:latin typeface="Open Sans" panose="020B0604020202020204" charset="0"/>
              </a:rPr>
              <a:t>sea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e </a:t>
            </a:r>
            <a:r>
              <a:rPr lang="pt-BR" i="1" dirty="0" err="1">
                <a:solidFill>
                  <a:srgbClr val="434343"/>
                </a:solidFill>
                <a:latin typeface="Open Sans" panose="020B0604020202020204" charset="0"/>
              </a:rPr>
              <a:t>street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— utilizando diferentes arquiteturas de redes neurais, com destaque para a comparação entre redes densas (</a:t>
            </a:r>
            <a:r>
              <a:rPr lang="pt-BR" i="1" dirty="0" err="1">
                <a:solidFill>
                  <a:srgbClr val="434343"/>
                </a:solidFill>
                <a:latin typeface="Open Sans" panose="020B0604020202020204" charset="0"/>
              </a:rPr>
              <a:t>fully</a:t>
            </a:r>
            <a:r>
              <a:rPr lang="pt-BR" i="1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i="1" dirty="0" err="1">
                <a:solidFill>
                  <a:srgbClr val="434343"/>
                </a:solidFill>
                <a:latin typeface="Open Sans" panose="020B0604020202020204" charset="0"/>
              </a:rPr>
              <a:t>connected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) e redes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convolucionais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(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CNNs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).</a:t>
            </a:r>
          </a:p>
          <a:p>
            <a:endParaRPr lang="pt-BR" dirty="0">
              <a:solidFill>
                <a:srgbClr val="434343"/>
              </a:solidFill>
              <a:latin typeface="Open Sans" panose="020B0604020202020204" charset="0"/>
            </a:endParaRPr>
          </a:p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Além da construção e treinamento dos modelos, o projeto </a:t>
            </a:r>
            <a:r>
              <a:rPr lang="pt-BR" b="1" dirty="0">
                <a:solidFill>
                  <a:srgbClr val="434343"/>
                </a:solidFill>
                <a:latin typeface="Open Sans" panose="020B0604020202020204" charset="0"/>
              </a:rPr>
              <a:t>contempla o uso de técnicas de regularização para evitar </a:t>
            </a:r>
            <a:r>
              <a:rPr lang="pt-BR" b="1" i="1" dirty="0" err="1">
                <a:solidFill>
                  <a:srgbClr val="434343"/>
                </a:solidFill>
                <a:latin typeface="Open Sans" panose="020B0604020202020204" charset="0"/>
              </a:rPr>
              <a:t>overfitting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, </a:t>
            </a:r>
            <a:r>
              <a:rPr lang="pt-BR" b="1" dirty="0">
                <a:solidFill>
                  <a:srgbClr val="434343"/>
                </a:solidFill>
                <a:latin typeface="Open Sans" panose="020B0604020202020204" charset="0"/>
              </a:rPr>
              <a:t>análise de desempenho por meio de métricas como acurácia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, </a:t>
            </a:r>
            <a:r>
              <a:rPr lang="pt-BR" b="1" dirty="0">
                <a:solidFill>
                  <a:srgbClr val="434343"/>
                </a:solidFill>
                <a:latin typeface="Open Sans" panose="020B0604020202020204" charset="0"/>
              </a:rPr>
              <a:t>curvas de aprendizado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e </a:t>
            </a:r>
            <a:r>
              <a:rPr lang="pt-BR" b="1" dirty="0">
                <a:solidFill>
                  <a:srgbClr val="434343"/>
                </a:solidFill>
                <a:latin typeface="Open Sans" panose="020B0604020202020204" charset="0"/>
              </a:rPr>
              <a:t>matriz de confusão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, bem como a discussão do impacto da solução no contexto empresarial.</a:t>
            </a:r>
          </a:p>
          <a:p>
            <a:endParaRPr lang="pt-BR" dirty="0">
              <a:solidFill>
                <a:srgbClr val="434343"/>
              </a:solidFill>
              <a:latin typeface="Open Sans" panose="020B0604020202020204" charset="0"/>
            </a:endParaRPr>
          </a:p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O trabalho busca, assim, unir fundamentação teórica e aplicação prática, demonstrando o potencial das técnicas de aprendizado profundo na automação de processos e na geração de valor para o negócio.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881204DA-ACE8-C8C4-9794-1E65CC346636}"/>
              </a:ext>
            </a:extLst>
          </p:cNvPr>
          <p:cNvSpPr txBox="1">
            <a:spLocks/>
          </p:cNvSpPr>
          <p:nvPr/>
        </p:nvSpPr>
        <p:spPr>
          <a:xfrm>
            <a:off x="3624089" y="828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</a:pPr>
            <a:r>
              <a:rPr lang="pt-BR" sz="2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1. Objetivo do Trabalho</a:t>
            </a:r>
          </a:p>
        </p:txBody>
      </p:sp>
    </p:spTree>
    <p:extLst>
      <p:ext uri="{BB962C8B-B14F-4D97-AF65-F5344CB8AC3E}">
        <p14:creationId xmlns:p14="http://schemas.microsoft.com/office/powerpoint/2010/main" val="398496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9;p7">
            <a:extLst>
              <a:ext uri="{FF2B5EF4-FFF2-40B4-BE49-F238E27FC236}">
                <a16:creationId xmlns:a16="http://schemas.microsoft.com/office/drawing/2014/main" id="{C6BD0284-4141-6E45-3927-7C977A747838}"/>
              </a:ext>
            </a:extLst>
          </p:cNvPr>
          <p:cNvSpPr/>
          <p:nvPr/>
        </p:nvSpPr>
        <p:spPr>
          <a:xfrm>
            <a:off x="-1" y="2365863"/>
            <a:ext cx="9880847" cy="178476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320;p7">
            <a:extLst>
              <a:ext uri="{FF2B5EF4-FFF2-40B4-BE49-F238E27FC236}">
                <a16:creationId xmlns:a16="http://schemas.microsoft.com/office/drawing/2014/main" id="{AFC45DF7-676C-90BB-B140-E731C6995BF2}"/>
              </a:ext>
            </a:extLst>
          </p:cNvPr>
          <p:cNvSpPr/>
          <p:nvPr/>
        </p:nvSpPr>
        <p:spPr>
          <a:xfrm>
            <a:off x="278296" y="2935080"/>
            <a:ext cx="923146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pt-BR" sz="3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2. Contextualização do Problema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408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>
            <a:extLst>
              <a:ext uri="{FF2B5EF4-FFF2-40B4-BE49-F238E27FC236}">
                <a16:creationId xmlns:a16="http://schemas.microsoft.com/office/drawing/2014/main" id="{09528BCA-31E8-1602-A36D-8E06E5A14F5A}"/>
              </a:ext>
            </a:extLst>
          </p:cNvPr>
          <p:cNvSpPr/>
          <p:nvPr/>
        </p:nvSpPr>
        <p:spPr>
          <a:xfrm>
            <a:off x="172528" y="6058502"/>
            <a:ext cx="3666227" cy="713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12616DD-971D-AA0F-EC91-7064DD5769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r="31140"/>
          <a:stretch/>
        </p:blipFill>
        <p:spPr bwMode="auto">
          <a:xfrm>
            <a:off x="-1" y="-1"/>
            <a:ext cx="3337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7DD2687A-EA46-EC93-393D-0C212BAE5095}"/>
              </a:ext>
            </a:extLst>
          </p:cNvPr>
          <p:cNvSpPr/>
          <p:nvPr/>
        </p:nvSpPr>
        <p:spPr>
          <a:xfrm>
            <a:off x="3544231" y="943076"/>
            <a:ext cx="7946154" cy="51154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0" rtlCol="0" anchor="t"/>
          <a:lstStyle/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Empresas do setor de turismo </a:t>
            </a:r>
            <a:r>
              <a:rPr lang="pt-BR" b="1" dirty="0">
                <a:solidFill>
                  <a:srgbClr val="434343"/>
                </a:solidFill>
                <a:latin typeface="Open Sans" panose="020B0604020202020204" charset="0"/>
              </a:rPr>
              <a:t>acumulam diariamente um grande volume de imagens relacionadas a destinos, paisagens e experiências oferecidas aos clientes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. Essas imagens </a:t>
            </a:r>
            <a:r>
              <a:rPr lang="pt-BR" b="1" dirty="0">
                <a:solidFill>
                  <a:srgbClr val="434343"/>
                </a:solidFill>
                <a:latin typeface="Open Sans" panose="020B0604020202020204" charset="0"/>
              </a:rPr>
              <a:t>são recursos fundamentais para estratégias de marketing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, montagem de catálogos, atualização de plataformas digitais e promoção de pacotes turísticos personalizados.</a:t>
            </a:r>
          </a:p>
          <a:p>
            <a:endParaRPr lang="pt-BR" dirty="0">
              <a:solidFill>
                <a:srgbClr val="434343"/>
              </a:solidFill>
              <a:latin typeface="Open Sans" panose="020B0604020202020204" charset="0"/>
            </a:endParaRPr>
          </a:p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No entanto, a </a:t>
            </a:r>
            <a:r>
              <a:rPr lang="pt-BR" b="1" dirty="0">
                <a:solidFill>
                  <a:srgbClr val="434343"/>
                </a:solidFill>
                <a:latin typeface="Open Sans" panose="020B0604020202020204" charset="0"/>
              </a:rPr>
              <a:t>classificação manual dessas imagens é um processo lento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, </a:t>
            </a:r>
            <a:r>
              <a:rPr lang="pt-BR" b="1" dirty="0">
                <a:solidFill>
                  <a:srgbClr val="434343"/>
                </a:solidFill>
                <a:latin typeface="Open Sans" panose="020B0604020202020204" charset="0"/>
              </a:rPr>
              <a:t>subjetivo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e </a:t>
            </a:r>
            <a:r>
              <a:rPr lang="pt-BR" b="1" dirty="0">
                <a:solidFill>
                  <a:srgbClr val="434343"/>
                </a:solidFill>
                <a:latin typeface="Open Sans" panose="020B0604020202020204" charset="0"/>
              </a:rPr>
              <a:t>propenso a erros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, </a:t>
            </a:r>
            <a:r>
              <a:rPr lang="pt-BR" b="1" dirty="0">
                <a:solidFill>
                  <a:srgbClr val="434343"/>
                </a:solidFill>
                <a:latin typeface="Open Sans" panose="020B0604020202020204" charset="0"/>
              </a:rPr>
              <a:t>demandando horas de trabalho humano e apresentando baixa padronização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. Com o crescimento exponencial da base de dados visuais, essa tarefa torna-se operacionalmente inviável em larga escala.</a:t>
            </a:r>
          </a:p>
          <a:p>
            <a:endParaRPr lang="pt-BR" dirty="0">
              <a:solidFill>
                <a:srgbClr val="434343"/>
              </a:solidFill>
              <a:latin typeface="Open Sans" panose="020B0604020202020204" charset="0"/>
            </a:endParaRPr>
          </a:p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Diante desse cenário, torna-se necessário </a:t>
            </a:r>
            <a:r>
              <a:rPr lang="pt-BR" b="1" dirty="0">
                <a:solidFill>
                  <a:srgbClr val="434343"/>
                </a:solidFill>
                <a:latin typeface="Open Sans" panose="020B0604020202020204" charset="0"/>
              </a:rPr>
              <a:t>adotar soluções baseadas em Inteligência Artificial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, mais especificamente em modelos de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Deep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Learning, </a:t>
            </a:r>
            <a:r>
              <a:rPr lang="pt-BR" b="1" dirty="0">
                <a:solidFill>
                  <a:srgbClr val="434343"/>
                </a:solidFill>
                <a:latin typeface="Open Sans" panose="020B0604020202020204" charset="0"/>
              </a:rPr>
              <a:t>capazes de automatizar a classificação de imagens de maneira eficiente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, precisa e escalável.</a:t>
            </a:r>
          </a:p>
          <a:p>
            <a:endParaRPr lang="pt-BR" dirty="0">
              <a:solidFill>
                <a:srgbClr val="434343"/>
              </a:solidFill>
              <a:latin typeface="Open Sans" panose="020B0604020202020204" charset="0"/>
            </a:endParaRPr>
          </a:p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A implementação de um sistema automático de categorização de fotos não apenas </a:t>
            </a:r>
            <a:r>
              <a:rPr lang="pt-BR" b="1" dirty="0">
                <a:solidFill>
                  <a:srgbClr val="434343"/>
                </a:solidFill>
                <a:latin typeface="Open Sans" panose="020B0604020202020204" charset="0"/>
              </a:rPr>
              <a:t>reduz custos operacionais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, como também </a:t>
            </a:r>
            <a:r>
              <a:rPr lang="pt-BR" b="1" dirty="0">
                <a:solidFill>
                  <a:srgbClr val="434343"/>
                </a:solidFill>
                <a:latin typeface="Open Sans" panose="020B0604020202020204" charset="0"/>
              </a:rPr>
              <a:t>melhora a curadoria e a experiência do usuário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, viabilizando a entrega de conteúdo visual mais relevante e personalizado ao público-alvo da empresa.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881204DA-ACE8-C8C4-9794-1E65CC346636}"/>
              </a:ext>
            </a:extLst>
          </p:cNvPr>
          <p:cNvSpPr txBox="1">
            <a:spLocks/>
          </p:cNvSpPr>
          <p:nvPr/>
        </p:nvSpPr>
        <p:spPr>
          <a:xfrm>
            <a:off x="3624089" y="828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</a:pPr>
            <a:r>
              <a:rPr lang="pt-BR" sz="2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2. Contextualização do Problema</a:t>
            </a:r>
          </a:p>
        </p:txBody>
      </p:sp>
    </p:spTree>
    <p:extLst>
      <p:ext uri="{BB962C8B-B14F-4D97-AF65-F5344CB8AC3E}">
        <p14:creationId xmlns:p14="http://schemas.microsoft.com/office/powerpoint/2010/main" val="229171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791643B6-0BC5-6D05-ABBB-335EA83B3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9;p7">
            <a:extLst>
              <a:ext uri="{FF2B5EF4-FFF2-40B4-BE49-F238E27FC236}">
                <a16:creationId xmlns:a16="http://schemas.microsoft.com/office/drawing/2014/main" id="{2716D18D-4B01-9152-7C32-DD567F640071}"/>
              </a:ext>
            </a:extLst>
          </p:cNvPr>
          <p:cNvSpPr/>
          <p:nvPr/>
        </p:nvSpPr>
        <p:spPr>
          <a:xfrm>
            <a:off x="-1" y="2365863"/>
            <a:ext cx="9880847" cy="178476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320;p7">
            <a:extLst>
              <a:ext uri="{FF2B5EF4-FFF2-40B4-BE49-F238E27FC236}">
                <a16:creationId xmlns:a16="http://schemas.microsoft.com/office/drawing/2014/main" id="{E9ABF1CD-3938-5222-C60F-1077479F02E1}"/>
              </a:ext>
            </a:extLst>
          </p:cNvPr>
          <p:cNvSpPr/>
          <p:nvPr/>
        </p:nvSpPr>
        <p:spPr>
          <a:xfrm>
            <a:off x="278296" y="2935080"/>
            <a:ext cx="923146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pt-BR" sz="3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3. Base de Dados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51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84;p66">
            <a:extLst>
              <a:ext uri="{FF2B5EF4-FFF2-40B4-BE49-F238E27FC236}">
                <a16:creationId xmlns:a16="http://schemas.microsoft.com/office/drawing/2014/main" id="{D952A64E-0B76-DF39-F034-50744AA56D15}"/>
              </a:ext>
            </a:extLst>
          </p:cNvPr>
          <p:cNvSpPr txBox="1"/>
          <p:nvPr/>
        </p:nvSpPr>
        <p:spPr>
          <a:xfrm>
            <a:off x="278296" y="82800"/>
            <a:ext cx="6624736" cy="713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</a:pPr>
            <a:r>
              <a:rPr lang="pt-BR" sz="2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3. Base de Dados </a:t>
            </a:r>
          </a:p>
        </p:txBody>
      </p:sp>
      <p:sp>
        <p:nvSpPr>
          <p:cNvPr id="4" name="Google Shape;175;p7">
            <a:extLst>
              <a:ext uri="{FF2B5EF4-FFF2-40B4-BE49-F238E27FC236}">
                <a16:creationId xmlns:a16="http://schemas.microsoft.com/office/drawing/2014/main" id="{E9255DAB-437A-1E9C-A3A3-356C56A1F862}"/>
              </a:ext>
            </a:extLst>
          </p:cNvPr>
          <p:cNvSpPr/>
          <p:nvPr/>
        </p:nvSpPr>
        <p:spPr>
          <a:xfrm>
            <a:off x="344201" y="1626567"/>
            <a:ext cx="9410700" cy="1259205"/>
          </a:xfrm>
          <a:custGeom>
            <a:avLst/>
            <a:gdLst/>
            <a:ahLst/>
            <a:cxnLst/>
            <a:rect l="l" t="t" r="r" b="b"/>
            <a:pathLst>
              <a:path w="9410700" h="1259205" extrusionOk="0">
                <a:moveTo>
                  <a:pt x="8781288" y="0"/>
                </a:moveTo>
                <a:lnTo>
                  <a:pt x="8781288" y="314705"/>
                </a:lnTo>
                <a:lnTo>
                  <a:pt x="0" y="314705"/>
                </a:lnTo>
                <a:lnTo>
                  <a:pt x="0" y="944117"/>
                </a:lnTo>
                <a:lnTo>
                  <a:pt x="8781288" y="944117"/>
                </a:lnTo>
                <a:lnTo>
                  <a:pt x="8781288" y="1258824"/>
                </a:lnTo>
                <a:lnTo>
                  <a:pt x="9410700" y="629412"/>
                </a:lnTo>
                <a:lnTo>
                  <a:pt x="8781288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sp>
        <p:nvSpPr>
          <p:cNvPr id="8" name="Google Shape;177;p7">
            <a:extLst>
              <a:ext uri="{FF2B5EF4-FFF2-40B4-BE49-F238E27FC236}">
                <a16:creationId xmlns:a16="http://schemas.microsoft.com/office/drawing/2014/main" id="{6ACCBEED-4DB9-46A7-A8C4-B7071495FB5B}"/>
              </a:ext>
            </a:extLst>
          </p:cNvPr>
          <p:cNvSpPr/>
          <p:nvPr/>
        </p:nvSpPr>
        <p:spPr>
          <a:xfrm>
            <a:off x="4370765" y="2169795"/>
            <a:ext cx="5660168" cy="1259205"/>
          </a:xfrm>
          <a:custGeom>
            <a:avLst/>
            <a:gdLst/>
            <a:ahLst/>
            <a:cxnLst/>
            <a:rect l="l" t="t" r="r" b="b"/>
            <a:pathLst>
              <a:path w="5590540" h="1259204" extrusionOk="0">
                <a:moveTo>
                  <a:pt x="4960620" y="0"/>
                </a:moveTo>
                <a:lnTo>
                  <a:pt x="4960620" y="314706"/>
                </a:lnTo>
                <a:lnTo>
                  <a:pt x="0" y="314706"/>
                </a:lnTo>
                <a:lnTo>
                  <a:pt x="0" y="944117"/>
                </a:lnTo>
                <a:lnTo>
                  <a:pt x="4960620" y="944117"/>
                </a:lnTo>
                <a:lnTo>
                  <a:pt x="4960620" y="1258824"/>
                </a:lnTo>
                <a:lnTo>
                  <a:pt x="5590032" y="629412"/>
                </a:lnTo>
                <a:lnTo>
                  <a:pt x="4960620" y="0"/>
                </a:lnTo>
                <a:close/>
              </a:path>
            </a:pathLst>
          </a:custGeom>
          <a:solidFill>
            <a:srgbClr val="D4645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sp>
        <p:nvSpPr>
          <p:cNvPr id="11" name="Google Shape;180;p7">
            <a:extLst>
              <a:ext uri="{FF2B5EF4-FFF2-40B4-BE49-F238E27FC236}">
                <a16:creationId xmlns:a16="http://schemas.microsoft.com/office/drawing/2014/main" id="{95BB940F-E028-0CDB-8528-3FA0EF42A85A}"/>
              </a:ext>
            </a:extLst>
          </p:cNvPr>
          <p:cNvSpPr txBox="1"/>
          <p:nvPr/>
        </p:nvSpPr>
        <p:spPr>
          <a:xfrm>
            <a:off x="1051563" y="2012325"/>
            <a:ext cx="2052000" cy="48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rtl="0">
              <a:lnSpc>
                <a:spcPct val="11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Quattrocento Sans"/>
              </a:rPr>
              <a:t>Base inicial</a:t>
            </a:r>
            <a:endParaRPr lang="pt-BR" sz="1400" dirty="0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Quattrocento Sans"/>
            </a:endParaRPr>
          </a:p>
          <a:p>
            <a:pPr marL="12700" marR="0" lvl="0" indent="0" rtl="0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16.947 imagens</a:t>
            </a:r>
            <a:endParaRPr lang="pt-BR" sz="1200" dirty="0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sp>
        <p:nvSpPr>
          <p:cNvPr id="16" name="Google Shape;185;p7">
            <a:extLst>
              <a:ext uri="{FF2B5EF4-FFF2-40B4-BE49-F238E27FC236}">
                <a16:creationId xmlns:a16="http://schemas.microsoft.com/office/drawing/2014/main" id="{8DAC7C29-B4EA-1B01-A40D-AC133D7A1856}"/>
              </a:ext>
            </a:extLst>
          </p:cNvPr>
          <p:cNvSpPr txBox="1"/>
          <p:nvPr/>
        </p:nvSpPr>
        <p:spPr>
          <a:xfrm>
            <a:off x="5078745" y="2555553"/>
            <a:ext cx="2891916" cy="48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rtl="0">
              <a:lnSpc>
                <a:spcPct val="11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Quattrocento Sans"/>
              </a:rPr>
              <a:t>Base após filtro de exclusão 2</a:t>
            </a:r>
            <a:endParaRPr lang="pt-BR" sz="1400" dirty="0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Quattrocento Sans"/>
            </a:endParaRPr>
          </a:p>
          <a:p>
            <a:pPr marL="12700" marR="0" lvl="0" indent="0" rtl="0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16.941 imagens</a:t>
            </a:r>
            <a:endParaRPr lang="pt-BR" sz="1200" dirty="0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sp>
        <p:nvSpPr>
          <p:cNvPr id="19" name="Google Shape;189;p7">
            <a:extLst>
              <a:ext uri="{FF2B5EF4-FFF2-40B4-BE49-F238E27FC236}">
                <a16:creationId xmlns:a16="http://schemas.microsoft.com/office/drawing/2014/main" id="{09E0A854-045D-B332-31AD-CFA3E5CA04FE}"/>
              </a:ext>
            </a:extLst>
          </p:cNvPr>
          <p:cNvSpPr txBox="1"/>
          <p:nvPr/>
        </p:nvSpPr>
        <p:spPr>
          <a:xfrm>
            <a:off x="344200" y="2743860"/>
            <a:ext cx="3530269" cy="1982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>
              <a:buClr>
                <a:srgbClr val="434343"/>
              </a:buClr>
            </a:pPr>
            <a:r>
              <a:rPr lang="pt-BR" sz="1600" dirty="0">
                <a:solidFill>
                  <a:srgbClr val="434343"/>
                </a:solidFill>
                <a:latin typeface="Open Sans" panose="020B0604020202020204" charset="0"/>
              </a:rPr>
              <a:t>Imagens diversas de cenários pelo mundo, separadas em duas pastas mãe: </a:t>
            </a:r>
            <a:r>
              <a:rPr lang="pt-BR" sz="1600" dirty="0" err="1">
                <a:solidFill>
                  <a:srgbClr val="434343"/>
                </a:solidFill>
                <a:latin typeface="Open Sans" panose="020B0604020202020204" charset="0"/>
              </a:rPr>
              <a:t>Train</a:t>
            </a:r>
            <a:r>
              <a:rPr lang="pt-BR" sz="1600" dirty="0">
                <a:solidFill>
                  <a:srgbClr val="434343"/>
                </a:solidFill>
                <a:latin typeface="Open Sans" panose="020B0604020202020204" charset="0"/>
              </a:rPr>
              <a:t> e Test, usadas paras o treino do modelo; e seis pastas filhos com as classes a serem encontradas no modelo final, sendo elas: mountain, </a:t>
            </a:r>
            <a:r>
              <a:rPr lang="pt-BR" sz="1600" dirty="0" err="1">
                <a:solidFill>
                  <a:srgbClr val="434343"/>
                </a:solidFill>
                <a:latin typeface="Open Sans" panose="020B0604020202020204" charset="0"/>
              </a:rPr>
              <a:t>street</a:t>
            </a:r>
            <a:r>
              <a:rPr lang="pt-BR" sz="1600" dirty="0">
                <a:solidFill>
                  <a:srgbClr val="434343"/>
                </a:solidFill>
                <a:latin typeface="Open Sans" panose="020B0604020202020204" charset="0"/>
              </a:rPr>
              <a:t>, </a:t>
            </a:r>
            <a:r>
              <a:rPr lang="pt-BR" sz="1600" dirty="0" err="1">
                <a:solidFill>
                  <a:srgbClr val="434343"/>
                </a:solidFill>
                <a:latin typeface="Open Sans" panose="020B0604020202020204" charset="0"/>
              </a:rPr>
              <a:t>glacier</a:t>
            </a:r>
            <a:r>
              <a:rPr lang="pt-BR" sz="1600" dirty="0">
                <a:solidFill>
                  <a:srgbClr val="434343"/>
                </a:solidFill>
                <a:latin typeface="Open Sans" panose="020B0604020202020204" charset="0"/>
              </a:rPr>
              <a:t>, sea, </a:t>
            </a:r>
            <a:r>
              <a:rPr lang="pt-BR" sz="1600" dirty="0" err="1">
                <a:solidFill>
                  <a:srgbClr val="434343"/>
                </a:solidFill>
                <a:latin typeface="Open Sans" panose="020B0604020202020204" charset="0"/>
              </a:rPr>
              <a:t>forest</a:t>
            </a:r>
            <a:r>
              <a:rPr lang="pt-BR" sz="1600" dirty="0">
                <a:solidFill>
                  <a:srgbClr val="434343"/>
                </a:solidFill>
                <a:latin typeface="Open Sans" panose="020B0604020202020204" charset="0"/>
              </a:rPr>
              <a:t> e </a:t>
            </a:r>
            <a:r>
              <a:rPr lang="pt-BR" sz="1600" dirty="0" err="1">
                <a:solidFill>
                  <a:srgbClr val="434343"/>
                </a:solidFill>
                <a:latin typeface="Open Sans" panose="020B0604020202020204" charset="0"/>
              </a:rPr>
              <a:t>buildings</a:t>
            </a:r>
            <a:r>
              <a:rPr lang="pt-BR" sz="1600" dirty="0">
                <a:solidFill>
                  <a:srgbClr val="434343"/>
                </a:solidFill>
                <a:latin typeface="Open Sans" panose="020B0604020202020204" charset="0"/>
              </a:rPr>
              <a:t>.</a:t>
            </a:r>
          </a:p>
        </p:txBody>
      </p:sp>
      <p:pic>
        <p:nvPicPr>
          <p:cNvPr id="24" name="Google Shape;183;p7">
            <a:extLst>
              <a:ext uri="{FF2B5EF4-FFF2-40B4-BE49-F238E27FC236}">
                <a16:creationId xmlns:a16="http://schemas.microsoft.com/office/drawing/2014/main" id="{F1BD117C-4BEC-4585-9E93-202F6709218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3138" y="2496812"/>
            <a:ext cx="612000" cy="6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89;p2">
            <a:extLst>
              <a:ext uri="{FF2B5EF4-FFF2-40B4-BE49-F238E27FC236}">
                <a16:creationId xmlns:a16="http://schemas.microsoft.com/office/drawing/2014/main" id="{DF63E52F-2D12-8259-951C-69FF2EC82A92}"/>
              </a:ext>
            </a:extLst>
          </p:cNvPr>
          <p:cNvSpPr/>
          <p:nvPr/>
        </p:nvSpPr>
        <p:spPr>
          <a:xfrm>
            <a:off x="10358503" y="2710304"/>
            <a:ext cx="1514407" cy="797015"/>
          </a:xfrm>
          <a:prstGeom prst="rect">
            <a:avLst/>
          </a:prstGeom>
          <a:solidFill>
            <a:srgbClr val="0B9F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dirty="0">
                <a:solidFill>
                  <a:schemeClr val="bg1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 final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16.941 imagens</a:t>
            </a:r>
            <a:endParaRPr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28" name="Google Shape;189;p7">
            <a:extLst>
              <a:ext uri="{FF2B5EF4-FFF2-40B4-BE49-F238E27FC236}">
                <a16:creationId xmlns:a16="http://schemas.microsoft.com/office/drawing/2014/main" id="{8D602C00-C5CC-0D61-09B2-C1DD7C32A89B}"/>
              </a:ext>
            </a:extLst>
          </p:cNvPr>
          <p:cNvSpPr txBox="1"/>
          <p:nvPr/>
        </p:nvSpPr>
        <p:spPr>
          <a:xfrm>
            <a:off x="4440393" y="3280703"/>
            <a:ext cx="3530268" cy="75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>
              <a:buClr>
                <a:srgbClr val="434343"/>
              </a:buClr>
            </a:pPr>
            <a:r>
              <a:rPr lang="pt-BR" sz="1600" dirty="0">
                <a:solidFill>
                  <a:srgbClr val="434343"/>
                </a:solidFill>
                <a:latin typeface="Open Sans" panose="020B0604020202020204" charset="0"/>
              </a:rPr>
              <a:t>Haviam 6 imagens corrompidas no diretório de treino, o que impedia a execução dos modelos de treino.</a:t>
            </a:r>
          </a:p>
        </p:txBody>
      </p:sp>
      <p:pic>
        <p:nvPicPr>
          <p:cNvPr id="35" name="Gráfico 34" descr="Banco de dados com preenchimento sólido">
            <a:extLst>
              <a:ext uri="{FF2B5EF4-FFF2-40B4-BE49-F238E27FC236}">
                <a16:creationId xmlns:a16="http://schemas.microsoft.com/office/drawing/2014/main" id="{E3618903-CC49-CCE2-A0FE-2DE5E17444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5086" y="2002852"/>
            <a:ext cx="505593" cy="505593"/>
          </a:xfrm>
          <a:prstGeom prst="rect">
            <a:avLst/>
          </a:prstGeom>
        </p:spPr>
      </p:pic>
      <p:pic>
        <p:nvPicPr>
          <p:cNvPr id="36" name="Gráfico 35" descr="Banco de dados com preenchimento sólido">
            <a:extLst>
              <a:ext uri="{FF2B5EF4-FFF2-40B4-BE49-F238E27FC236}">
                <a16:creationId xmlns:a16="http://schemas.microsoft.com/office/drawing/2014/main" id="{72A85C6D-CD18-0135-BA00-320654D6D4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4523" y="1906838"/>
            <a:ext cx="722366" cy="722366"/>
          </a:xfrm>
          <a:prstGeom prst="rect">
            <a:avLst/>
          </a:prstGeom>
        </p:spPr>
      </p:pic>
      <p:sp>
        <p:nvSpPr>
          <p:cNvPr id="40" name="Google Shape;319;p7">
            <a:extLst>
              <a:ext uri="{FF2B5EF4-FFF2-40B4-BE49-F238E27FC236}">
                <a16:creationId xmlns:a16="http://schemas.microsoft.com/office/drawing/2014/main" id="{0AF1132F-332C-EDE0-91DE-98EE5DE5C420}"/>
              </a:ext>
            </a:extLst>
          </p:cNvPr>
          <p:cNvSpPr/>
          <p:nvPr/>
        </p:nvSpPr>
        <p:spPr>
          <a:xfrm>
            <a:off x="0" y="1054638"/>
            <a:ext cx="7410091" cy="38773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pt-BR" sz="1600" b="1" i="0" u="none" strike="noStrike" cap="none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Volumetria da base de dados</a:t>
            </a:r>
          </a:p>
        </p:txBody>
      </p:sp>
      <p:sp>
        <p:nvSpPr>
          <p:cNvPr id="41" name="Google Shape;89;p2">
            <a:extLst>
              <a:ext uri="{FF2B5EF4-FFF2-40B4-BE49-F238E27FC236}">
                <a16:creationId xmlns:a16="http://schemas.microsoft.com/office/drawing/2014/main" id="{135256DF-9D8E-C723-85AA-22E05A729B04}"/>
              </a:ext>
            </a:extLst>
          </p:cNvPr>
          <p:cNvSpPr/>
          <p:nvPr/>
        </p:nvSpPr>
        <p:spPr>
          <a:xfrm>
            <a:off x="10358503" y="3916811"/>
            <a:ext cx="1514407" cy="797015"/>
          </a:xfrm>
          <a:prstGeom prst="rect">
            <a:avLst/>
          </a:prstGeom>
          <a:solidFill>
            <a:srgbClr val="CC46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6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classes</a:t>
            </a:r>
            <a:endParaRPr sz="18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6C0A8FF7-3519-6A3B-02BA-A5D11D0152E6}"/>
              </a:ext>
            </a:extLst>
          </p:cNvPr>
          <p:cNvCxnSpPr>
            <a:cxnSpLocks/>
          </p:cNvCxnSpPr>
          <p:nvPr/>
        </p:nvCxnSpPr>
        <p:spPr>
          <a:xfrm>
            <a:off x="11115706" y="3588419"/>
            <a:ext cx="1" cy="259383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29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>
          <a:extLst>
            <a:ext uri="{FF2B5EF4-FFF2-40B4-BE49-F238E27FC236}">
              <a16:creationId xmlns:a16="http://schemas.microsoft.com/office/drawing/2014/main" id="{8BDBB4D9-7C75-370B-15E1-60F542821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84;p66">
            <a:extLst>
              <a:ext uri="{FF2B5EF4-FFF2-40B4-BE49-F238E27FC236}">
                <a16:creationId xmlns:a16="http://schemas.microsoft.com/office/drawing/2014/main" id="{017FC7C5-7DDA-946D-97E4-C21D008D2C3F}"/>
              </a:ext>
            </a:extLst>
          </p:cNvPr>
          <p:cNvSpPr txBox="1"/>
          <p:nvPr/>
        </p:nvSpPr>
        <p:spPr>
          <a:xfrm>
            <a:off x="278296" y="82800"/>
            <a:ext cx="6624736" cy="713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</a:pPr>
            <a:r>
              <a:rPr lang="pt-BR" sz="2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3. Base de Dados </a:t>
            </a:r>
          </a:p>
        </p:txBody>
      </p:sp>
      <p:sp>
        <p:nvSpPr>
          <p:cNvPr id="40" name="Google Shape;319;p7">
            <a:extLst>
              <a:ext uri="{FF2B5EF4-FFF2-40B4-BE49-F238E27FC236}">
                <a16:creationId xmlns:a16="http://schemas.microsoft.com/office/drawing/2014/main" id="{DA8A5091-9059-7B90-AB4E-D4FAD5B614BA}"/>
              </a:ext>
            </a:extLst>
          </p:cNvPr>
          <p:cNvSpPr/>
          <p:nvPr/>
        </p:nvSpPr>
        <p:spPr>
          <a:xfrm>
            <a:off x="0" y="1054638"/>
            <a:ext cx="7410091" cy="38773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pt-BR" sz="1600" b="1" i="0" u="none" strike="noStrike" cap="none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Distribuição das imagens nas classes e modelos de treino e teste</a:t>
            </a:r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A0F968DB-EA38-DAEF-D43C-9F01EA07C0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7553710"/>
              </p:ext>
            </p:extLst>
          </p:nvPr>
        </p:nvGraphicFramePr>
        <p:xfrm>
          <a:off x="533238" y="2281336"/>
          <a:ext cx="6876853" cy="35220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tângulo 4">
            <a:extLst>
              <a:ext uri="{FF2B5EF4-FFF2-40B4-BE49-F238E27FC236}">
                <a16:creationId xmlns:a16="http://schemas.microsoft.com/office/drawing/2014/main" id="{832255FC-C5D8-3DFF-8B45-C48B3441084F}"/>
              </a:ext>
            </a:extLst>
          </p:cNvPr>
          <p:cNvSpPr/>
          <p:nvPr/>
        </p:nvSpPr>
        <p:spPr>
          <a:xfrm>
            <a:off x="2315664" y="1887029"/>
            <a:ext cx="3312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pt-BR" sz="1600" b="1" dirty="0">
                <a:solidFill>
                  <a:srgbClr val="434343"/>
                </a:solidFill>
                <a:latin typeface="Open Sans" panose="020B0604020202020204" charset="0"/>
              </a:rPr>
              <a:t>Gráfico de distribuição</a:t>
            </a:r>
            <a:endParaRPr lang="pt-BR" sz="1600" b="1" dirty="0">
              <a:solidFill>
                <a:srgbClr val="434343"/>
              </a:solidFill>
              <a:latin typeface="Open Sans" panose="020B0604020202020204"/>
              <a:cs typeface="Arial" pitchFamily="34" charset="0"/>
            </a:endParaRP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5CF6E573-2E03-2B17-4E51-E14F08100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604094"/>
              </p:ext>
            </p:extLst>
          </p:nvPr>
        </p:nvGraphicFramePr>
        <p:xfrm>
          <a:off x="7828156" y="1608248"/>
          <a:ext cx="3969835" cy="3884168"/>
        </p:xfrm>
        <a:graphic>
          <a:graphicData uri="http://schemas.openxmlformats.org/drawingml/2006/table">
            <a:tbl>
              <a:tblPr>
                <a:tableStyleId>{88C85903-D2FC-413A-BA98-DB0BA61B75EE}</a:tableStyleId>
              </a:tblPr>
              <a:tblGrid>
                <a:gridCol w="973373">
                  <a:extLst>
                    <a:ext uri="{9D8B030D-6E8A-4147-A177-3AD203B41FA5}">
                      <a16:colId xmlns:a16="http://schemas.microsoft.com/office/drawing/2014/main" val="1644858375"/>
                    </a:ext>
                  </a:extLst>
                </a:gridCol>
                <a:gridCol w="973373">
                  <a:extLst>
                    <a:ext uri="{9D8B030D-6E8A-4147-A177-3AD203B41FA5}">
                      <a16:colId xmlns:a16="http://schemas.microsoft.com/office/drawing/2014/main" val="2988338412"/>
                    </a:ext>
                  </a:extLst>
                </a:gridCol>
                <a:gridCol w="973373">
                  <a:extLst>
                    <a:ext uri="{9D8B030D-6E8A-4147-A177-3AD203B41FA5}">
                      <a16:colId xmlns:a16="http://schemas.microsoft.com/office/drawing/2014/main" val="3179015331"/>
                    </a:ext>
                  </a:extLst>
                </a:gridCol>
                <a:gridCol w="1049716">
                  <a:extLst>
                    <a:ext uri="{9D8B030D-6E8A-4147-A177-3AD203B41FA5}">
                      <a16:colId xmlns:a16="http://schemas.microsoft.com/office/drawing/2014/main" val="3592629809"/>
                    </a:ext>
                  </a:extLst>
                </a:gridCol>
              </a:tblGrid>
              <a:tr h="485521"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400" b="1" u="none" strike="noStrike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Classe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315" marR="7315" marT="731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AB1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pt-BR" sz="1400" b="1" u="none" strike="noStrike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Total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315" marR="7315" marT="731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AB1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pt-BR" sz="1400" b="1" u="none" strike="noStrike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%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315" marR="7315" marT="731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AB1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pt-BR" sz="1400" b="1" u="none" strike="noStrike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Teste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315" marR="7315" marT="731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A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910462"/>
                  </a:ext>
                </a:extLst>
              </a:tr>
              <a:tr h="485521"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400" i="1" u="none" strike="noStrike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mountain </a:t>
                      </a:r>
                      <a:endParaRPr lang="pt-BR" sz="1400" b="0" i="1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315" marR="7315" marT="731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pt-BR" sz="1400" u="none" strike="noStrike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       3.037 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315" marR="7315" marT="731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pt-BR" sz="1400" u="none" strike="noStrike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18%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315" marR="7315" marT="731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pt-BR" sz="1400" u="none" strike="noStrike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17%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315" marR="7315" marT="731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4304403"/>
                  </a:ext>
                </a:extLst>
              </a:tr>
              <a:tr h="485521"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400" i="1" u="none" strike="noStrike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street</a:t>
                      </a:r>
                      <a:endParaRPr lang="pt-BR" sz="1400" b="0" i="1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315" marR="7315" marT="731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pt-BR" sz="1400" u="none" strike="noStrike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       2.883 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315" marR="7315" marT="731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pt-BR" sz="1400" u="none" strike="noStrike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17%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315" marR="7315" marT="731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pt-BR" sz="1400" u="none" strike="noStrike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17%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315" marR="7315" marT="731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038211"/>
                  </a:ext>
                </a:extLst>
              </a:tr>
              <a:tr h="485521"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400" i="1" u="none" strike="noStrike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glacier</a:t>
                      </a:r>
                      <a:r>
                        <a:rPr lang="pt-BR" sz="1400" i="1" u="none" strike="noStrike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endParaRPr lang="pt-BR" sz="1400" b="0" i="1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315" marR="7315" marT="731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pt-BR" sz="1400" u="none" strike="noStrike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       2.870 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315" marR="7315" marT="731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pt-BR" sz="1400" u="none" strike="noStrike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17%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315" marR="7315" marT="731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pt-BR" sz="1400" u="none" strike="noStrike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19%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315" marR="7315" marT="731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1708552"/>
                  </a:ext>
                </a:extLst>
              </a:tr>
              <a:tr h="485521"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400" i="1" u="none" strike="noStrike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sea</a:t>
                      </a:r>
                      <a:endParaRPr lang="pt-BR" sz="1400" b="0" i="1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315" marR="7315" marT="731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pt-BR" sz="1400" u="none" strike="noStrike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       2.778 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315" marR="7315" marT="731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pt-BR" sz="1400" u="none" strike="noStrike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16%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315" marR="7315" marT="731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pt-BR" sz="1400" u="none" strike="noStrike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18%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315" marR="7315" marT="731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6944033"/>
                  </a:ext>
                </a:extLst>
              </a:tr>
              <a:tr h="485521"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400" i="1" u="none" strike="noStrike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forest</a:t>
                      </a:r>
                      <a:endParaRPr lang="pt-BR" sz="1400" b="0" i="1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315" marR="7315" marT="731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pt-BR" sz="1400" u="none" strike="noStrike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       2.745 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315" marR="7315" marT="731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pt-BR" sz="1400" u="none" strike="noStrike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16%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315" marR="7315" marT="731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pt-BR" sz="1400" u="none" strike="noStrike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17%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315" marR="7315" marT="731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0238646"/>
                  </a:ext>
                </a:extLst>
              </a:tr>
              <a:tr h="485521"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400" i="1" u="none" strike="noStrike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buildings</a:t>
                      </a:r>
                      <a:endParaRPr lang="pt-BR" sz="1400" b="0" i="1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315" marR="7315" marT="731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rgbClr val="02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pt-BR" sz="1400" u="none" strike="noStrike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       2.628 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315" marR="7315" marT="731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rgbClr val="02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pt-BR" sz="1400" u="none" strike="noStrike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16%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315" marR="7315" marT="731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rgbClr val="02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pt-BR" sz="1400" u="none" strike="noStrike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17%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7315" marR="7315" marT="731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rgbClr val="02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4484571"/>
                  </a:ext>
                </a:extLst>
              </a:tr>
              <a:tr h="485521"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1400" b="1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Total</a:t>
                      </a:r>
                    </a:p>
                  </a:txBody>
                  <a:tcPr marL="7315" marR="7315" marT="731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02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pt-BR" sz="1400" b="1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16.941 </a:t>
                      </a:r>
                    </a:p>
                  </a:txBody>
                  <a:tcPr marL="7315" marR="7315" marT="731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02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pt-BR" sz="1400" b="1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17%</a:t>
                      </a:r>
                    </a:p>
                  </a:txBody>
                  <a:tcPr marL="7315" marR="7315" marT="731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02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pt-BR" sz="1400" b="1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18%</a:t>
                      </a:r>
                    </a:p>
                  </a:txBody>
                  <a:tcPr marL="7315" marR="7315" marT="731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02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5694698"/>
                  </a:ext>
                </a:extLst>
              </a:tr>
            </a:tbl>
          </a:graphicData>
        </a:graphic>
      </p:graphicFrame>
      <p:pic>
        <p:nvPicPr>
          <p:cNvPr id="7" name="Picture 2">
            <a:extLst>
              <a:ext uri="{FF2B5EF4-FFF2-40B4-BE49-F238E27FC236}">
                <a16:creationId xmlns:a16="http://schemas.microsoft.com/office/drawing/2014/main" id="{E9E3CDA6-09B0-3E4C-FA8F-7080AEB623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23077" t="52242" r="34812" b="22219"/>
          <a:stretch/>
        </p:blipFill>
        <p:spPr bwMode="auto">
          <a:xfrm>
            <a:off x="631829" y="4597363"/>
            <a:ext cx="1021535" cy="766151"/>
          </a:xfrm>
          <a:prstGeom prst="roundRect">
            <a:avLst>
              <a:gd name="adj" fmla="val 196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CE36CA8D-35FE-0632-2DBA-43C63B4B1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 t="12500" b="12500"/>
          <a:stretch/>
        </p:blipFill>
        <p:spPr bwMode="auto">
          <a:xfrm>
            <a:off x="1739252" y="4597363"/>
            <a:ext cx="1021535" cy="766151"/>
          </a:xfrm>
          <a:prstGeom prst="roundRect">
            <a:avLst>
              <a:gd name="adj" fmla="val 196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B2E8A25-BC95-544E-F927-342EAB988D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/>
          <a:srcRect t="14013" r="52017" b="50000"/>
          <a:stretch/>
        </p:blipFill>
        <p:spPr bwMode="auto">
          <a:xfrm>
            <a:off x="2846675" y="4597363"/>
            <a:ext cx="1021535" cy="766151"/>
          </a:xfrm>
          <a:prstGeom prst="roundRect">
            <a:avLst>
              <a:gd name="adj" fmla="val 196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58070913-3777-4AE6-48BF-80549E221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 l="8357" r="8357"/>
          <a:stretch/>
        </p:blipFill>
        <p:spPr bwMode="auto">
          <a:xfrm>
            <a:off x="3954098" y="4597363"/>
            <a:ext cx="1021535" cy="766151"/>
          </a:xfrm>
          <a:prstGeom prst="roundRect">
            <a:avLst>
              <a:gd name="adj" fmla="val 196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EFF1E316-ABC9-62DD-3845-FD9510435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 l="5556" r="5556"/>
          <a:stretch/>
        </p:blipFill>
        <p:spPr bwMode="auto">
          <a:xfrm>
            <a:off x="5061521" y="4597363"/>
            <a:ext cx="1021535" cy="766151"/>
          </a:xfrm>
          <a:prstGeom prst="roundRect">
            <a:avLst>
              <a:gd name="adj" fmla="val 196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AE9AA90B-39AA-53D9-F276-68E10D05B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 l="5556" r="5556"/>
          <a:stretch/>
        </p:blipFill>
        <p:spPr bwMode="auto">
          <a:xfrm>
            <a:off x="6168945" y="4597363"/>
            <a:ext cx="1021535" cy="766151"/>
          </a:xfrm>
          <a:prstGeom prst="roundRect">
            <a:avLst>
              <a:gd name="adj" fmla="val 196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7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Tema do Office">
  <a:themeElements>
    <a:clrScheme name="Offic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24311</TotalTime>
  <Words>1310</Words>
  <Application>Microsoft Office PowerPoint</Application>
  <PresentationFormat>Widescreen</PresentationFormat>
  <Paragraphs>212</Paragraphs>
  <Slides>21</Slides>
  <Notes>21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5" baseType="lpstr">
      <vt:lpstr>Calibri</vt:lpstr>
      <vt:lpstr>Arial</vt:lpstr>
      <vt:lpstr>Open Sans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Ângelo Chiode</dc:creator>
  <cp:lastModifiedBy>Wilian Rios da Silva</cp:lastModifiedBy>
  <cp:revision>17</cp:revision>
  <dcterms:created xsi:type="dcterms:W3CDTF">2020-04-08T18:00:12Z</dcterms:created>
  <dcterms:modified xsi:type="dcterms:W3CDTF">2025-05-14T23:24:44Z</dcterms:modified>
</cp:coreProperties>
</file>